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95" r:id="rId5"/>
    <p:sldMasterId id="2147483684" r:id="rId6"/>
  </p:sldMasterIdLst>
  <p:notesMasterIdLst>
    <p:notesMasterId r:id="rId25"/>
  </p:notesMasterIdLst>
  <p:handoutMasterIdLst>
    <p:handoutMasterId r:id="rId26"/>
  </p:handoutMasterIdLst>
  <p:sldIdLst>
    <p:sldId id="259" r:id="rId7"/>
    <p:sldId id="261" r:id="rId8"/>
    <p:sldId id="267" r:id="rId9"/>
    <p:sldId id="260" r:id="rId10"/>
    <p:sldId id="268" r:id="rId11"/>
    <p:sldId id="272" r:id="rId12"/>
    <p:sldId id="269" r:id="rId13"/>
    <p:sldId id="273" r:id="rId14"/>
    <p:sldId id="275" r:id="rId15"/>
    <p:sldId id="270" r:id="rId16"/>
    <p:sldId id="271" r:id="rId17"/>
    <p:sldId id="274" r:id="rId18"/>
    <p:sldId id="276" r:id="rId19"/>
    <p:sldId id="277" r:id="rId20"/>
    <p:sldId id="279" r:id="rId21"/>
    <p:sldId id="278" r:id="rId22"/>
    <p:sldId id="264" r:id="rId23"/>
    <p:sldId id="2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2B46"/>
    <a:srgbClr val="346297"/>
    <a:srgbClr val="FFFFFF"/>
    <a:srgbClr val="346296"/>
    <a:srgbClr val="E646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A3FCF5-BECD-9341-B8D9-9A05726687B1}" v="9932" dt="2023-06-21T13:22:01.1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y Jordan (THEY/THEM)" userId="6a2d103b-5cac-432d-b5c6-2cf30198bb4a" providerId="ADAL" clId="{16A3FCF5-BECD-9341-B8D9-9A05726687B1}"/>
    <pc:docChg chg="custSel modSld sldOrd">
      <pc:chgData name="Andy Jordan (THEY/THEM)" userId="6a2d103b-5cac-432d-b5c6-2cf30198bb4a" providerId="ADAL" clId="{16A3FCF5-BECD-9341-B8D9-9A05726687B1}" dt="2023-06-21T13:22:01.119" v="3183"/>
      <pc:docMkLst>
        <pc:docMk/>
      </pc:docMkLst>
      <pc:sldChg chg="modSp mod modNotesTx">
        <pc:chgData name="Andy Jordan (THEY/THEM)" userId="6a2d103b-5cac-432d-b5c6-2cf30198bb4a" providerId="ADAL" clId="{16A3FCF5-BECD-9341-B8D9-9A05726687B1}" dt="2023-06-21T09:12:19.687" v="152" actId="20577"/>
        <pc:sldMkLst>
          <pc:docMk/>
          <pc:sldMk cId="2970004164" sldId="259"/>
        </pc:sldMkLst>
        <pc:spChg chg="mod">
          <ac:chgData name="Andy Jordan (THEY/THEM)" userId="6a2d103b-5cac-432d-b5c6-2cf30198bb4a" providerId="ADAL" clId="{16A3FCF5-BECD-9341-B8D9-9A05726687B1}" dt="2023-06-21T09:09:15.064" v="3" actId="313"/>
          <ac:spMkLst>
            <pc:docMk/>
            <pc:sldMk cId="2970004164" sldId="259"/>
            <ac:spMk id="2" creationId="{AF2C3F19-9F6F-1450-84BC-A80357F35940}"/>
          </ac:spMkLst>
        </pc:spChg>
      </pc:sldChg>
      <pc:sldChg chg="modAnim">
        <pc:chgData name="Andy Jordan (THEY/THEM)" userId="6a2d103b-5cac-432d-b5c6-2cf30198bb4a" providerId="ADAL" clId="{16A3FCF5-BECD-9341-B8D9-9A05726687B1}" dt="2023-06-21T13:20:31.136" v="3172"/>
        <pc:sldMkLst>
          <pc:docMk/>
          <pc:sldMk cId="1101361508" sldId="260"/>
        </pc:sldMkLst>
      </pc:sldChg>
      <pc:sldChg chg="modSp mod modAnim">
        <pc:chgData name="Andy Jordan (THEY/THEM)" userId="6a2d103b-5cac-432d-b5c6-2cf30198bb4a" providerId="ADAL" clId="{16A3FCF5-BECD-9341-B8D9-9A05726687B1}" dt="2023-06-21T09:15:22.307" v="183"/>
        <pc:sldMkLst>
          <pc:docMk/>
          <pc:sldMk cId="751095604" sldId="267"/>
        </pc:sldMkLst>
        <pc:spChg chg="mod">
          <ac:chgData name="Andy Jordan (THEY/THEM)" userId="6a2d103b-5cac-432d-b5c6-2cf30198bb4a" providerId="ADAL" clId="{16A3FCF5-BECD-9341-B8D9-9A05726687B1}" dt="2023-06-21T09:13:55.236" v="170" actId="12"/>
          <ac:spMkLst>
            <pc:docMk/>
            <pc:sldMk cId="751095604" sldId="267"/>
            <ac:spMk id="5" creationId="{93312970-1382-905E-DF3A-5D367E6E7736}"/>
          </ac:spMkLst>
        </pc:spChg>
      </pc:sldChg>
      <pc:sldChg chg="modAnim modNotesTx">
        <pc:chgData name="Andy Jordan (THEY/THEM)" userId="6a2d103b-5cac-432d-b5c6-2cf30198bb4a" providerId="ADAL" clId="{16A3FCF5-BECD-9341-B8D9-9A05726687B1}" dt="2023-06-21T13:20:59.588" v="3173"/>
        <pc:sldMkLst>
          <pc:docMk/>
          <pc:sldMk cId="1408583624" sldId="268"/>
        </pc:sldMkLst>
      </pc:sldChg>
      <pc:sldChg chg="modAnim modNotesTx">
        <pc:chgData name="Andy Jordan (THEY/THEM)" userId="6a2d103b-5cac-432d-b5c6-2cf30198bb4a" providerId="ADAL" clId="{16A3FCF5-BECD-9341-B8D9-9A05726687B1}" dt="2023-06-21T13:21:10.821" v="3174"/>
        <pc:sldMkLst>
          <pc:docMk/>
          <pc:sldMk cId="3905834923" sldId="269"/>
        </pc:sldMkLst>
      </pc:sldChg>
      <pc:sldChg chg="modAnim modNotesTx">
        <pc:chgData name="Andy Jordan (THEY/THEM)" userId="6a2d103b-5cac-432d-b5c6-2cf30198bb4a" providerId="ADAL" clId="{16A3FCF5-BECD-9341-B8D9-9A05726687B1}" dt="2023-06-21T13:21:23.323" v="3177"/>
        <pc:sldMkLst>
          <pc:docMk/>
          <pc:sldMk cId="1068838396" sldId="270"/>
        </pc:sldMkLst>
      </pc:sldChg>
      <pc:sldChg chg="modAnim">
        <pc:chgData name="Andy Jordan (THEY/THEM)" userId="6a2d103b-5cac-432d-b5c6-2cf30198bb4a" providerId="ADAL" clId="{16A3FCF5-BECD-9341-B8D9-9A05726687B1}" dt="2023-06-21T13:21:38.669" v="3178"/>
        <pc:sldMkLst>
          <pc:docMk/>
          <pc:sldMk cId="633919448" sldId="271"/>
        </pc:sldMkLst>
      </pc:sldChg>
      <pc:sldChg chg="modAnim modNotesTx">
        <pc:chgData name="Andy Jordan (THEY/THEM)" userId="6a2d103b-5cac-432d-b5c6-2cf30198bb4a" providerId="ADAL" clId="{16A3FCF5-BECD-9341-B8D9-9A05726687B1}" dt="2023-06-21T13:20:05.831" v="3167"/>
        <pc:sldMkLst>
          <pc:docMk/>
          <pc:sldMk cId="2496881757" sldId="272"/>
        </pc:sldMkLst>
      </pc:sldChg>
      <pc:sldChg chg="modAnim modNotesTx">
        <pc:chgData name="Andy Jordan (THEY/THEM)" userId="6a2d103b-5cac-432d-b5c6-2cf30198bb4a" providerId="ADAL" clId="{16A3FCF5-BECD-9341-B8D9-9A05726687B1}" dt="2023-06-21T13:21:14.718" v="3175"/>
        <pc:sldMkLst>
          <pc:docMk/>
          <pc:sldMk cId="3352650166" sldId="273"/>
        </pc:sldMkLst>
      </pc:sldChg>
      <pc:sldChg chg="modAnim modNotesTx">
        <pc:chgData name="Andy Jordan (THEY/THEM)" userId="6a2d103b-5cac-432d-b5c6-2cf30198bb4a" providerId="ADAL" clId="{16A3FCF5-BECD-9341-B8D9-9A05726687B1}" dt="2023-06-21T13:21:43.184" v="3179"/>
        <pc:sldMkLst>
          <pc:docMk/>
          <pc:sldMk cId="301089076" sldId="274"/>
        </pc:sldMkLst>
      </pc:sldChg>
      <pc:sldChg chg="modAnim modNotesTx">
        <pc:chgData name="Andy Jordan (THEY/THEM)" userId="6a2d103b-5cac-432d-b5c6-2cf30198bb4a" providerId="ADAL" clId="{16A3FCF5-BECD-9341-B8D9-9A05726687B1}" dt="2023-06-21T13:21:18.580" v="3176"/>
        <pc:sldMkLst>
          <pc:docMk/>
          <pc:sldMk cId="1069615005" sldId="275"/>
        </pc:sldMkLst>
      </pc:sldChg>
      <pc:sldChg chg="modAnim modNotesTx">
        <pc:chgData name="Andy Jordan (THEY/THEM)" userId="6a2d103b-5cac-432d-b5c6-2cf30198bb4a" providerId="ADAL" clId="{16A3FCF5-BECD-9341-B8D9-9A05726687B1}" dt="2023-06-21T13:21:46.743" v="3180"/>
        <pc:sldMkLst>
          <pc:docMk/>
          <pc:sldMk cId="1189011792" sldId="276"/>
        </pc:sldMkLst>
      </pc:sldChg>
      <pc:sldChg chg="modAnim modNotesTx">
        <pc:chgData name="Andy Jordan (THEY/THEM)" userId="6a2d103b-5cac-432d-b5c6-2cf30198bb4a" providerId="ADAL" clId="{16A3FCF5-BECD-9341-B8D9-9A05726687B1}" dt="2023-06-21T13:21:51.165" v="3181"/>
        <pc:sldMkLst>
          <pc:docMk/>
          <pc:sldMk cId="240399888" sldId="277"/>
        </pc:sldMkLst>
      </pc:sldChg>
      <pc:sldChg chg="ord modAnim">
        <pc:chgData name="Andy Jordan (THEY/THEM)" userId="6a2d103b-5cac-432d-b5c6-2cf30198bb4a" providerId="ADAL" clId="{16A3FCF5-BECD-9341-B8D9-9A05726687B1}" dt="2023-06-21T13:22:01.119" v="3183"/>
        <pc:sldMkLst>
          <pc:docMk/>
          <pc:sldMk cId="1446434218" sldId="278"/>
        </pc:sldMkLst>
      </pc:sldChg>
      <pc:sldChg chg="modAnim modNotesTx">
        <pc:chgData name="Andy Jordan (THEY/THEM)" userId="6a2d103b-5cac-432d-b5c6-2cf30198bb4a" providerId="ADAL" clId="{16A3FCF5-BECD-9341-B8D9-9A05726687B1}" dt="2023-06-21T13:21:54.479" v="3182"/>
        <pc:sldMkLst>
          <pc:docMk/>
          <pc:sldMk cId="105074763" sldId="279"/>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BDC4E67-8CB2-26CB-9842-22F9A691D9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a:extLst>
              <a:ext uri="{FF2B5EF4-FFF2-40B4-BE49-F238E27FC236}">
                <a16:creationId xmlns:a16="http://schemas.microsoft.com/office/drawing/2014/main" id="{CE31EB5F-53B0-CDA3-72A4-3FA9BE40D0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440670-43D7-400A-ABC5-B69E064DBB37}" type="datetimeFigureOut">
              <a:rPr lang="en-GB" smtClean="0"/>
              <a:t>21/06/2023</a:t>
            </a:fld>
            <a:endParaRPr lang="en-GB"/>
          </a:p>
        </p:txBody>
      </p:sp>
      <p:sp>
        <p:nvSpPr>
          <p:cNvPr id="4" name="Espace réservé du pied de page 3">
            <a:extLst>
              <a:ext uri="{FF2B5EF4-FFF2-40B4-BE49-F238E27FC236}">
                <a16:creationId xmlns:a16="http://schemas.microsoft.com/office/drawing/2014/main" id="{00EB1E06-E4F0-A1A2-1EFB-AD58FA1AF7A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Espace réservé du numéro de diapositive 4">
            <a:extLst>
              <a:ext uri="{FF2B5EF4-FFF2-40B4-BE49-F238E27FC236}">
                <a16:creationId xmlns:a16="http://schemas.microsoft.com/office/drawing/2014/main" id="{47061963-6110-4C16-C593-C8C56E4881C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274045-2E90-4839-9E75-1C1FCF04B584}" type="slidenum">
              <a:rPr lang="en-GB" smtClean="0"/>
              <a:t>‹#›</a:t>
            </a:fld>
            <a:endParaRPr lang="en-GB"/>
          </a:p>
        </p:txBody>
      </p:sp>
    </p:spTree>
    <p:extLst>
      <p:ext uri="{BB962C8B-B14F-4D97-AF65-F5344CB8AC3E}">
        <p14:creationId xmlns:p14="http://schemas.microsoft.com/office/powerpoint/2010/main" val="21401830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B03A4-75C9-4E3D-9183-2102CA9AEC33}" type="datetimeFigureOut">
              <a:rPr lang="en-GB" smtClean="0"/>
              <a:t>21/06/2023</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39206-A81D-4F76-8486-302187992F73}" type="slidenum">
              <a:rPr lang="en-GB" smtClean="0"/>
              <a:t>‹#›</a:t>
            </a:fld>
            <a:endParaRPr lang="en-GB"/>
          </a:p>
        </p:txBody>
      </p:sp>
    </p:spTree>
    <p:extLst>
      <p:ext uri="{BB962C8B-B14F-4D97-AF65-F5344CB8AC3E}">
        <p14:creationId xmlns:p14="http://schemas.microsoft.com/office/powerpoint/2010/main" val="3230807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Welcome to my talk! Excited to be here, it's my first time in Europe. Spent last week biking around Amsterdam.</a:t>
            </a:r>
          </a:p>
        </p:txBody>
      </p:sp>
      <p:sp>
        <p:nvSpPr>
          <p:cNvPr id="4" name="Slide Number Placeholder 3"/>
          <p:cNvSpPr>
            <a:spLocks noGrp="1"/>
          </p:cNvSpPr>
          <p:nvPr>
            <p:ph type="sldNum" sz="quarter" idx="5"/>
          </p:nvPr>
        </p:nvSpPr>
        <p:spPr/>
        <p:txBody>
          <a:bodyPr/>
          <a:lstStyle/>
          <a:p>
            <a:fld id="{A7839206-A81D-4F76-8486-302187992F73}" type="slidenum">
              <a:rPr lang="en-GB" smtClean="0"/>
              <a:t>1</a:t>
            </a:fld>
            <a:endParaRPr lang="en-GB"/>
          </a:p>
        </p:txBody>
      </p:sp>
    </p:spTree>
    <p:extLst>
      <p:ext uri="{BB962C8B-B14F-4D97-AF65-F5344CB8AC3E}">
        <p14:creationId xmlns:p14="http://schemas.microsoft.com/office/powerpoint/2010/main" val="6460614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workaround is great if you're writing from scratch, but it requires practically a rewrite to apply it to an existing module. It's also still quite arduous.</a:t>
            </a:r>
          </a:p>
        </p:txBody>
      </p:sp>
      <p:sp>
        <p:nvSpPr>
          <p:cNvPr id="4" name="Slide Number Placeholder 3"/>
          <p:cNvSpPr>
            <a:spLocks noGrp="1"/>
          </p:cNvSpPr>
          <p:nvPr>
            <p:ph type="sldNum" sz="quarter" idx="5"/>
          </p:nvPr>
        </p:nvSpPr>
        <p:spPr/>
        <p:txBody>
          <a:bodyPr/>
          <a:lstStyle/>
          <a:p>
            <a:fld id="{A7839206-A81D-4F76-8486-302187992F73}" type="slidenum">
              <a:rPr lang="en-GB" smtClean="0"/>
              <a:t>14</a:t>
            </a:fld>
            <a:endParaRPr lang="en-GB"/>
          </a:p>
        </p:txBody>
      </p:sp>
    </p:spTree>
    <p:extLst>
      <p:ext uri="{BB962C8B-B14F-4D97-AF65-F5344CB8AC3E}">
        <p14:creationId xmlns:p14="http://schemas.microsoft.com/office/powerpoint/2010/main" val="2774410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will totally still break when dependencies go through major version updates with breaking changes. Which does and will continue to happen.</a:t>
            </a:r>
          </a:p>
        </p:txBody>
      </p:sp>
      <p:sp>
        <p:nvSpPr>
          <p:cNvPr id="4" name="Slide Number Placeholder 3"/>
          <p:cNvSpPr>
            <a:spLocks noGrp="1"/>
          </p:cNvSpPr>
          <p:nvPr>
            <p:ph type="sldNum" sz="quarter" idx="5"/>
          </p:nvPr>
        </p:nvSpPr>
        <p:spPr/>
        <p:txBody>
          <a:bodyPr/>
          <a:lstStyle/>
          <a:p>
            <a:fld id="{A7839206-A81D-4F76-8486-302187992F73}" type="slidenum">
              <a:rPr lang="en-GB" smtClean="0"/>
              <a:t>15</a:t>
            </a:fld>
            <a:endParaRPr lang="en-GB"/>
          </a:p>
        </p:txBody>
      </p:sp>
    </p:spTree>
    <p:extLst>
      <p:ext uri="{BB962C8B-B14F-4D97-AF65-F5344CB8AC3E}">
        <p14:creationId xmlns:p14="http://schemas.microsoft.com/office/powerpoint/2010/main" val="1276848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It's the brilliant thing about open-source.</a:t>
            </a:r>
          </a:p>
          <a:p>
            <a:endParaRPr lang="en-US"/>
          </a:p>
          <a:p>
            <a:r>
              <a:rPr lang="en-US"/>
              <a:t>This topic applies to binary PowerShell modules, that is those written in C#</a:t>
            </a:r>
          </a:p>
          <a:p>
            <a:endParaRPr lang="en-US"/>
          </a:p>
          <a:p>
            <a:r>
              <a:rPr lang="en-US"/>
              <a:t>I point this out as a Linux user, I'm used to Bash where everything is a separate process. New command, new script, new process! But PowerShell was designed to have objects which meant everything runs in-process.</a:t>
            </a:r>
          </a:p>
        </p:txBody>
      </p:sp>
      <p:sp>
        <p:nvSpPr>
          <p:cNvPr id="4" name="Slide Number Placeholder 3"/>
          <p:cNvSpPr>
            <a:spLocks noGrp="1"/>
          </p:cNvSpPr>
          <p:nvPr>
            <p:ph type="sldNum" sz="quarter" idx="5"/>
          </p:nvPr>
        </p:nvSpPr>
        <p:spPr/>
        <p:txBody>
          <a:bodyPr/>
          <a:lstStyle/>
          <a:p>
            <a:fld id="{A7839206-A81D-4F76-8486-302187992F73}" type="slidenum">
              <a:rPr lang="en-GB" smtClean="0"/>
              <a:t>5</a:t>
            </a:fld>
            <a:endParaRPr lang="en-GB"/>
          </a:p>
        </p:txBody>
      </p:sp>
    </p:spTree>
    <p:extLst>
      <p:ext uri="{BB962C8B-B14F-4D97-AF65-F5344CB8AC3E}">
        <p14:creationId xmlns:p14="http://schemas.microsoft.com/office/powerpoint/2010/main" val="55774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lazy loading makes tracing conflicts exceedingly painful, as you never quite know when the library gets loaded. It's often at import of the module, sometimes it's when the first method is executed. Can lead to race conditions which will make things "sometimes" work.</a:t>
            </a:r>
          </a:p>
          <a:p>
            <a:endParaRPr lang="en-US"/>
          </a:p>
          <a:p>
            <a:r>
              <a:rPr lang="en-US"/>
              <a:t>Everyone wants to use JSON. (Perhaps .NET should have included its own JSON APIs.)</a:t>
            </a:r>
          </a:p>
          <a:p>
            <a:endParaRPr lang="en-US"/>
          </a:p>
          <a:p>
            <a:r>
              <a:rPr lang="en-US"/>
              <a:t>It's a mess!</a:t>
            </a:r>
          </a:p>
        </p:txBody>
      </p:sp>
      <p:sp>
        <p:nvSpPr>
          <p:cNvPr id="4" name="Slide Number Placeholder 3"/>
          <p:cNvSpPr>
            <a:spLocks noGrp="1"/>
          </p:cNvSpPr>
          <p:nvPr>
            <p:ph type="sldNum" sz="quarter" idx="5"/>
          </p:nvPr>
        </p:nvSpPr>
        <p:spPr/>
        <p:txBody>
          <a:bodyPr/>
          <a:lstStyle/>
          <a:p>
            <a:fld id="{A7839206-A81D-4F76-8486-302187992F73}" type="slidenum">
              <a:rPr lang="en-GB" smtClean="0"/>
              <a:t>6</a:t>
            </a:fld>
            <a:endParaRPr lang="en-GB"/>
          </a:p>
        </p:txBody>
      </p:sp>
    </p:spTree>
    <p:extLst>
      <p:ext uri="{BB962C8B-B14F-4D97-AF65-F5344CB8AC3E}">
        <p14:creationId xmlns:p14="http://schemas.microsoft.com/office/powerpoint/2010/main" val="501173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"Core" is in quotes because it's been dropped from the name, but I need to differentiate .NET from .NET Framework which makes that confusing.</a:t>
            </a:r>
          </a:p>
          <a:p>
            <a:endParaRPr lang="en-US"/>
          </a:p>
          <a:p>
            <a:r>
              <a:rPr lang="en-US"/>
              <a:t>It's supposed to be the solution to isolating assemblies...but is it?</a:t>
            </a:r>
          </a:p>
          <a:p>
            <a:endParaRPr lang="en-US"/>
          </a:p>
          <a:p>
            <a:r>
              <a:rPr lang="en-US"/>
              <a:t>The GAC is the bane of PowerShell 5.1.</a:t>
            </a:r>
          </a:p>
          <a:p>
            <a:endParaRPr lang="en-US"/>
          </a:p>
          <a:p>
            <a:r>
              <a:rPr lang="en-US"/>
              <a:t>Interestingly the approach .NET Core took was to turn the Application Domain APIs private and underneath the covers there is a single </a:t>
            </a:r>
            <a:r>
              <a:rPr lang="en-US" err="1"/>
              <a:t>AppDomain</a:t>
            </a:r>
            <a:r>
              <a:rPr lang="en-US"/>
              <a:t> used by the process.</a:t>
            </a:r>
          </a:p>
        </p:txBody>
      </p:sp>
      <p:sp>
        <p:nvSpPr>
          <p:cNvPr id="4" name="Slide Number Placeholder 3"/>
          <p:cNvSpPr>
            <a:spLocks noGrp="1"/>
          </p:cNvSpPr>
          <p:nvPr>
            <p:ph type="sldNum" sz="quarter" idx="5"/>
          </p:nvPr>
        </p:nvSpPr>
        <p:spPr/>
        <p:txBody>
          <a:bodyPr/>
          <a:lstStyle/>
          <a:p>
            <a:fld id="{A7839206-A81D-4F76-8486-302187992F73}" type="slidenum">
              <a:rPr lang="en-GB" smtClean="0"/>
              <a:t>7</a:t>
            </a:fld>
            <a:endParaRPr lang="en-GB"/>
          </a:p>
        </p:txBody>
      </p:sp>
    </p:spTree>
    <p:extLst>
      <p:ext uri="{BB962C8B-B14F-4D97-AF65-F5344CB8AC3E}">
        <p14:creationId xmlns:p14="http://schemas.microsoft.com/office/powerpoint/2010/main" val="3350608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Also if the assembly is already loaded at the same or higher requested version, that's what you get.</a:t>
            </a:r>
          </a:p>
        </p:txBody>
      </p:sp>
      <p:sp>
        <p:nvSpPr>
          <p:cNvPr id="4" name="Slide Number Placeholder 3"/>
          <p:cNvSpPr>
            <a:spLocks noGrp="1"/>
          </p:cNvSpPr>
          <p:nvPr>
            <p:ph type="sldNum" sz="quarter" idx="5"/>
          </p:nvPr>
        </p:nvSpPr>
        <p:spPr/>
        <p:txBody>
          <a:bodyPr/>
          <a:lstStyle/>
          <a:p>
            <a:fld id="{A7839206-A81D-4F76-8486-302187992F73}" type="slidenum">
              <a:rPr lang="en-GB" smtClean="0"/>
              <a:t>8</a:t>
            </a:fld>
            <a:endParaRPr lang="en-GB"/>
          </a:p>
        </p:txBody>
      </p:sp>
    </p:spTree>
    <p:extLst>
      <p:ext uri="{BB962C8B-B14F-4D97-AF65-F5344CB8AC3E}">
        <p14:creationId xmlns:p14="http://schemas.microsoft.com/office/powerpoint/2010/main" val="34281461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 how could it be? Changing that architecture would cost too much.</a:t>
            </a:r>
          </a:p>
        </p:txBody>
      </p:sp>
      <p:sp>
        <p:nvSpPr>
          <p:cNvPr id="4" name="Slide Number Placeholder 3"/>
          <p:cNvSpPr>
            <a:spLocks noGrp="1"/>
          </p:cNvSpPr>
          <p:nvPr>
            <p:ph type="sldNum" sz="quarter" idx="5"/>
          </p:nvPr>
        </p:nvSpPr>
        <p:spPr/>
        <p:txBody>
          <a:bodyPr/>
          <a:lstStyle/>
          <a:p>
            <a:fld id="{A7839206-A81D-4F76-8486-302187992F73}" type="slidenum">
              <a:rPr lang="en-GB" smtClean="0"/>
              <a:t>9</a:t>
            </a:fld>
            <a:endParaRPr lang="en-GB"/>
          </a:p>
        </p:txBody>
      </p:sp>
    </p:spTree>
    <p:extLst>
      <p:ext uri="{BB962C8B-B14F-4D97-AF65-F5344CB8AC3E}">
        <p14:creationId xmlns:p14="http://schemas.microsoft.com/office/powerpoint/2010/main" val="35340201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mostly depends on if both modules can work with a common dependency version and so can be updated to share that.</a:t>
            </a:r>
          </a:p>
          <a:p>
            <a:endParaRPr lang="en-US"/>
          </a:p>
          <a:p>
            <a:r>
              <a:rPr lang="en-US"/>
              <a:t>Generally this means importing the module that requires the higher version of the dependency (and hoping the other module continues to work with that).</a:t>
            </a:r>
          </a:p>
        </p:txBody>
      </p:sp>
      <p:sp>
        <p:nvSpPr>
          <p:cNvPr id="4" name="Slide Number Placeholder 3"/>
          <p:cNvSpPr>
            <a:spLocks noGrp="1"/>
          </p:cNvSpPr>
          <p:nvPr>
            <p:ph type="sldNum" sz="quarter" idx="5"/>
          </p:nvPr>
        </p:nvSpPr>
        <p:spPr/>
        <p:txBody>
          <a:bodyPr/>
          <a:lstStyle/>
          <a:p>
            <a:fld id="{A7839206-A81D-4F76-8486-302187992F73}" type="slidenum">
              <a:rPr lang="en-GB" smtClean="0"/>
              <a:t>10</a:t>
            </a:fld>
            <a:endParaRPr lang="en-GB"/>
          </a:p>
        </p:txBody>
      </p:sp>
    </p:spTree>
    <p:extLst>
      <p:ext uri="{BB962C8B-B14F-4D97-AF65-F5344CB8AC3E}">
        <p14:creationId xmlns:p14="http://schemas.microsoft.com/office/powerpoint/2010/main" val="23920021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Not to pick on them, but...it's just plain hard to get right. We're so sorry.</a:t>
            </a:r>
          </a:p>
        </p:txBody>
      </p:sp>
      <p:sp>
        <p:nvSpPr>
          <p:cNvPr id="4" name="Slide Number Placeholder 3"/>
          <p:cNvSpPr>
            <a:spLocks noGrp="1"/>
          </p:cNvSpPr>
          <p:nvPr>
            <p:ph type="sldNum" sz="quarter" idx="5"/>
          </p:nvPr>
        </p:nvSpPr>
        <p:spPr/>
        <p:txBody>
          <a:bodyPr/>
          <a:lstStyle/>
          <a:p>
            <a:fld id="{A7839206-A81D-4F76-8486-302187992F73}" type="slidenum">
              <a:rPr lang="en-GB" smtClean="0"/>
              <a:t>12</a:t>
            </a:fld>
            <a:endParaRPr lang="en-GB"/>
          </a:p>
        </p:txBody>
      </p:sp>
    </p:spTree>
    <p:extLst>
      <p:ext uri="{BB962C8B-B14F-4D97-AF65-F5344CB8AC3E}">
        <p14:creationId xmlns:p14="http://schemas.microsoft.com/office/powerpoint/2010/main" val="29836842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You also have to be careful which load API you use. You cannot use </a:t>
            </a:r>
            <a:r>
              <a:rPr lang="en-US" b="0" i="0" u="none" strike="noStrike" err="1">
                <a:solidFill>
                  <a:srgbClr val="656D76"/>
                </a:solidFill>
                <a:effectLst/>
                <a:latin typeface="ui-monospace"/>
              </a:rPr>
              <a:t>Assembly.LoadFrom</a:t>
            </a:r>
            <a:r>
              <a:rPr lang="en-US" b="0" i="0" u="none" strike="noStrike">
                <a:solidFill>
                  <a:srgbClr val="656D76"/>
                </a:solidFill>
                <a:effectLst/>
                <a:latin typeface="ui-monospace"/>
              </a:rPr>
              <a:t> as it </a:t>
            </a:r>
            <a:r>
              <a:rPr lang="en-US" b="0" i="0" u="none" strike="noStrike">
                <a:solidFill>
                  <a:srgbClr val="656D76"/>
                </a:solidFill>
                <a:effectLst/>
                <a:latin typeface="-apple-system"/>
              </a:rPr>
              <a:t>always loads an assembly file to the default, nor can you use </a:t>
            </a:r>
            <a:r>
              <a:rPr lang="en-US" b="0" i="0" u="none" strike="noStrike" err="1">
                <a:solidFill>
                  <a:srgbClr val="656D76"/>
                </a:solidFill>
                <a:effectLst/>
                <a:latin typeface="-apple-system"/>
              </a:rPr>
              <a:t>Assembly.LoadFile</a:t>
            </a:r>
            <a:r>
              <a:rPr lang="en-US" b="0" i="0" u="none" strike="noStrike">
                <a:solidFill>
                  <a:srgbClr val="656D76"/>
                </a:solidFill>
                <a:effectLst/>
                <a:latin typeface="-apple-system"/>
              </a:rPr>
              <a:t> as while it does load an assembly to a separate </a:t>
            </a:r>
            <a:r>
              <a:rPr lang="en-US"/>
              <a:t>AssemblyLoadContext</a:t>
            </a:r>
            <a:r>
              <a:rPr lang="en-US" b="0" i="0" u="none" strike="noStrike">
                <a:solidFill>
                  <a:srgbClr val="656D76"/>
                </a:solidFill>
                <a:effectLst/>
                <a:latin typeface="-apple-system"/>
              </a:rPr>
              <a:t> instance, but assemblies loaded by this API are discoverable by PowerShell's type resolution code.</a:t>
            </a:r>
          </a:p>
          <a:p>
            <a:endParaRPr lang="en-US" b="0" i="0" u="none" strike="noStrike">
              <a:solidFill>
                <a:srgbClr val="656D76"/>
              </a:solidFill>
              <a:effectLst/>
              <a:latin typeface="-apple-system"/>
            </a:endParaRPr>
          </a:p>
          <a:p>
            <a:r>
              <a:rPr lang="en-US" b="0" i="0" u="none" strike="noStrike">
                <a:solidFill>
                  <a:srgbClr val="656D76"/>
                </a:solidFill>
                <a:effectLst/>
                <a:latin typeface="-apple-system"/>
              </a:rPr>
              <a:t>Must use AssemblyLoadContext. </a:t>
            </a:r>
            <a:r>
              <a:rPr lang="en-US" b="0" i="0" u="none" strike="noStrike" err="1">
                <a:solidFill>
                  <a:srgbClr val="656D76"/>
                </a:solidFill>
                <a:effectLst/>
                <a:latin typeface="-apple-system"/>
              </a:rPr>
              <a:t>LoadFromAssemblyPath</a:t>
            </a:r>
            <a:r>
              <a:rPr lang="en-US" b="0" i="0" u="none" strike="noStrike">
                <a:solidFill>
                  <a:srgbClr val="656D76"/>
                </a:solidFill>
                <a:effectLst/>
                <a:latin typeface="-apple-system"/>
              </a:rPr>
              <a:t>.</a:t>
            </a:r>
            <a:endParaRPr lang="en-US"/>
          </a:p>
        </p:txBody>
      </p:sp>
      <p:sp>
        <p:nvSpPr>
          <p:cNvPr id="4" name="Slide Number Placeholder 3"/>
          <p:cNvSpPr>
            <a:spLocks noGrp="1"/>
          </p:cNvSpPr>
          <p:nvPr>
            <p:ph type="sldNum" sz="quarter" idx="5"/>
          </p:nvPr>
        </p:nvSpPr>
        <p:spPr/>
        <p:txBody>
          <a:bodyPr/>
          <a:lstStyle/>
          <a:p>
            <a:fld id="{A7839206-A81D-4F76-8486-302187992F73}" type="slidenum">
              <a:rPr lang="en-GB" smtClean="0"/>
              <a:t>13</a:t>
            </a:fld>
            <a:endParaRPr lang="en-GB"/>
          </a:p>
        </p:txBody>
      </p:sp>
    </p:spTree>
    <p:extLst>
      <p:ext uri="{BB962C8B-B14F-4D97-AF65-F5344CB8AC3E}">
        <p14:creationId xmlns:p14="http://schemas.microsoft.com/office/powerpoint/2010/main" val="4015176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0342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1FA22-F0C4-1510-0E4C-953C802C4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86368D-1D41-F3F9-3D07-85EFF2CFBC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83765E-1500-5380-7D29-9BED9AFAF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641347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19606-9316-A7A0-65BC-635A494F0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3637042-5D0D-C650-5659-376D12BF8F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EF090A-47F3-1576-D5A3-105EE3376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74897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B042-3840-06BB-E1DF-E9094D81989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DCC1C5E-7112-083E-8A66-4B30A4DD39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27364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044C786-AD10-7D88-1933-9D7659D256DF}"/>
              </a:ext>
            </a:extLst>
          </p:cNvPr>
          <p:cNvSpPr>
            <a:spLocks noGrp="1"/>
          </p:cNvSpPr>
          <p:nvPr>
            <p:ph idx="1"/>
          </p:nvPr>
        </p:nvSpPr>
        <p:spPr>
          <a:xfrm>
            <a:off x="3467314" y="1852863"/>
            <a:ext cx="7886486" cy="4324100"/>
          </a:xfrm>
          <a:prstGeom prst="rect">
            <a:avLst/>
          </a:prstGeom>
        </p:spPr>
        <p:txBody>
          <a:bodyPr vert="horz" lIns="91440" tIns="45720" rIns="91440" bIns="45720" rtlCol="0">
            <a:normAutofit/>
          </a:bodyPr>
          <a:lstStyle/>
          <a:p>
            <a:pPr lvl="0"/>
            <a:r>
              <a:rPr lang="en-US"/>
              <a:t>Your bio</a:t>
            </a:r>
            <a:endParaRPr lang="en-GB"/>
          </a:p>
        </p:txBody>
      </p:sp>
      <p:sp>
        <p:nvSpPr>
          <p:cNvPr id="4" name="Title Placeholder 1">
            <a:extLst>
              <a:ext uri="{FF2B5EF4-FFF2-40B4-BE49-F238E27FC236}">
                <a16:creationId xmlns:a16="http://schemas.microsoft.com/office/drawing/2014/main" id="{1BA7B894-6BCA-2B29-BA04-8AAB1735BFFD}"/>
              </a:ext>
            </a:extLst>
          </p:cNvPr>
          <p:cNvSpPr>
            <a:spLocks noGrp="1"/>
          </p:cNvSpPr>
          <p:nvPr>
            <p:ph type="title"/>
          </p:nvPr>
        </p:nvSpPr>
        <p:spPr>
          <a:xfrm>
            <a:off x="3467313" y="324853"/>
            <a:ext cx="7886485" cy="1325563"/>
          </a:xfrm>
          <a:prstGeom prst="rect">
            <a:avLst/>
          </a:prstGeom>
        </p:spPr>
        <p:txBody>
          <a:bodyPr vert="horz" lIns="91440" tIns="45720" rIns="91440" bIns="45720" rtlCol="0" anchor="ctr">
            <a:normAutofit/>
          </a:bodyPr>
          <a:lstStyle/>
          <a:p>
            <a:r>
              <a:rPr lang="en-US"/>
              <a:t>Speaker’s name</a:t>
            </a:r>
            <a:endParaRPr lang="en-GB"/>
          </a:p>
        </p:txBody>
      </p:sp>
    </p:spTree>
    <p:extLst>
      <p:ext uri="{BB962C8B-B14F-4D97-AF65-F5344CB8AC3E}">
        <p14:creationId xmlns:p14="http://schemas.microsoft.com/office/powerpoint/2010/main" val="16033740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FF0C1-723F-8331-7203-2AD1CA3085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200EBD9-8D5A-98D4-BC92-CE5E1C756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41723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D202-8931-7832-6C93-86B82B68652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25BBC0C-D418-7F75-653D-7BD01A94CB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28024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93987-4D9C-734A-F0DD-FA7C5E5BFD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48C8F2A-06F7-926F-11A3-0E18B5E012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476032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9D26B-2105-B752-1559-A5E7E358065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CB2030-5E24-3C76-AF6E-BEABDB29D9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10EF88D-DEBE-FA6D-7C2B-49DE203B99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53025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0F04B-2070-B32A-26F9-689ACEB1798E}"/>
              </a:ext>
            </a:extLst>
          </p:cNvPr>
          <p:cNvSpPr>
            <a:spLocks noGrp="1"/>
          </p:cNvSpPr>
          <p:nvPr>
            <p:ph type="title"/>
          </p:nvPr>
        </p:nvSpPr>
        <p:spPr>
          <a:xfrm>
            <a:off x="839788" y="365125"/>
            <a:ext cx="9721532"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351C8F-389D-6D1D-529E-8F7B5D256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7AB8FD-3AC0-420A-CD1A-4BB2C4DEB2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2E0881B-0B39-A9CB-08B8-7FA6C0D98A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27CCB1-27F7-D503-AC18-183950FAE8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254728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E4D49-1A5A-DFCF-8CA7-93B2889E2B5F}"/>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165019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47082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image" Target="../media/image5.png"/><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image" Target="../media/image1.png"/><Relationship Id="rId17" Type="http://schemas.openxmlformats.org/officeDocument/2006/relationships/image" Target="../media/image7.svg"/><Relationship Id="rId2" Type="http://schemas.openxmlformats.org/officeDocument/2006/relationships/slideLayout" Target="../slideLayouts/slideLayout4.xml"/><Relationship Id="rId16"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theme" Target="../theme/theme3.xml"/><Relationship Id="rId5" Type="http://schemas.openxmlformats.org/officeDocument/2006/relationships/slideLayout" Target="../slideLayouts/slideLayout7.xml"/><Relationship Id="rId15" Type="http://schemas.openxmlformats.org/officeDocument/2006/relationships/image" Target="../media/image4.svg"/><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Image 13" descr="Une image contenant texte&#10;&#10;Description générée automatiquement">
            <a:extLst>
              <a:ext uri="{FF2B5EF4-FFF2-40B4-BE49-F238E27FC236}">
                <a16:creationId xmlns:a16="http://schemas.microsoft.com/office/drawing/2014/main" id="{46B6AA1A-3151-3AC2-83FB-1C6A4D626CEE}"/>
              </a:ext>
            </a:extLst>
          </p:cNvPr>
          <p:cNvPicPr>
            <a:picLocks noGrp="1" noRot="1" noChangeAspec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1184" y="0"/>
            <a:ext cx="12189631" cy="6858000"/>
          </a:xfrm>
          <a:prstGeom prst="rect">
            <a:avLst/>
          </a:prstGeom>
        </p:spPr>
      </p:pic>
      <p:pic>
        <p:nvPicPr>
          <p:cNvPr id="3" name="Image 2">
            <a:extLst>
              <a:ext uri="{FF2B5EF4-FFF2-40B4-BE49-F238E27FC236}">
                <a16:creationId xmlns:a16="http://schemas.microsoft.com/office/drawing/2014/main" id="{E38E8CAF-D224-9556-511F-8D65E9383F2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10591" y="137310"/>
            <a:ext cx="4166241" cy="1426795"/>
          </a:xfrm>
          <a:prstGeom prst="rect">
            <a:avLst/>
          </a:prstGeom>
        </p:spPr>
      </p:pic>
      <p:pic>
        <p:nvPicPr>
          <p:cNvPr id="2" name="Graphique 1">
            <a:extLst>
              <a:ext uri="{FF2B5EF4-FFF2-40B4-BE49-F238E27FC236}">
                <a16:creationId xmlns:a16="http://schemas.microsoft.com/office/drawing/2014/main" id="{54B7DEBD-0D2A-4FE7-6AD5-4FAD0376EB03}"/>
              </a:ext>
            </a:extLst>
          </p:cNvPr>
          <p:cNvPicPr>
            <a:picLocks noChangeAspect="1"/>
          </p:cNvPicPr>
          <p:nvPr userDrawn="1"/>
        </p:nvPicPr>
        <p:blipFill>
          <a:blip r:embed="rId5">
            <a:extLst>
              <a:ext uri="{96DAC541-7B7A-43D3-8B79-37D633B846F1}">
                <asvg:svgBlip xmlns:asvg="http://schemas.microsoft.com/office/drawing/2016/SVG/main" r:embed="rId6"/>
              </a:ext>
            </a:extLst>
          </a:blip>
          <a:stretch>
            <a:fillRect/>
          </a:stretch>
        </p:blipFill>
        <p:spPr>
          <a:xfrm>
            <a:off x="351859" y="6058197"/>
            <a:ext cx="2677091" cy="722814"/>
          </a:xfrm>
          <a:prstGeom prst="rect">
            <a:avLst/>
          </a:prstGeom>
        </p:spPr>
      </p:pic>
    </p:spTree>
    <p:extLst>
      <p:ext uri="{BB962C8B-B14F-4D97-AF65-F5344CB8AC3E}">
        <p14:creationId xmlns:p14="http://schemas.microsoft.com/office/powerpoint/2010/main" val="1739929472"/>
      </p:ext>
    </p:extLst>
  </p:cSld>
  <p:clrMap bg1="lt1" tx1="dk1" bg2="lt2" tx2="dk2" accent1="accent1" accent2="accent2" accent3="accent3" accent4="accent4" accent5="accent5" accent6="accent6" hlink="hlink" folHlink="folHlink"/>
  <p:sldLayoutIdLst>
    <p:sldLayoutId id="2147483649"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E6A8F4F5-7628-E9E8-23A7-09169C6794F7}"/>
              </a:ext>
            </a:extLst>
          </p:cNvPr>
          <p:cNvPicPr>
            <a:picLocks noGrp="1" noRo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pic>
        <p:nvPicPr>
          <p:cNvPr id="8" name="Image 9">
            <a:extLst>
              <a:ext uri="{FF2B5EF4-FFF2-40B4-BE49-F238E27FC236}">
                <a16:creationId xmlns:a16="http://schemas.microsoft.com/office/drawing/2014/main" id="{A37D890D-4CD4-0C87-4003-F4BF7033F19B}"/>
              </a:ext>
            </a:extLst>
          </p:cNvPr>
          <p:cNvPicPr>
            <a:picLocks noChangeAspect="1"/>
          </p:cNvPicPr>
          <p:nvPr userDrawn="1"/>
        </p:nvPicPr>
        <p:blipFill>
          <a:blip r:embed="rId4">
            <a:extLst>
              <a:ext uri="{28A0092B-C50C-407E-A947-70E740481C1C}">
                <a14:useLocalDpi xmlns:a14="http://schemas.microsoft.com/office/drawing/2010/main" val="0"/>
              </a:ext>
            </a:extLst>
          </a:blip>
          <a:srcRect/>
          <a:stretch/>
        </p:blipFill>
        <p:spPr>
          <a:xfrm>
            <a:off x="6654403" y="6362539"/>
            <a:ext cx="360064" cy="360064"/>
          </a:xfrm>
          <a:prstGeom prst="rect">
            <a:avLst/>
          </a:prstGeom>
        </p:spPr>
      </p:pic>
      <p:sp>
        <p:nvSpPr>
          <p:cNvPr id="9" name="Espace réservé du numéro de diapositive 5">
            <a:extLst>
              <a:ext uri="{FF2B5EF4-FFF2-40B4-BE49-F238E27FC236}">
                <a16:creationId xmlns:a16="http://schemas.microsoft.com/office/drawing/2014/main" id="{23A9783D-3390-2C6C-10C7-123B0E0D4E9D}"/>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a:solidFill>
                  <a:srgbClr val="346296"/>
                </a:solidFill>
              </a:rPr>
              <a:t>@</a:t>
            </a:r>
            <a:r>
              <a:rPr lang="en-GB" b="1" err="1">
                <a:solidFill>
                  <a:srgbClr val="346296"/>
                </a:solidFill>
              </a:rPr>
              <a:t>andschwa</a:t>
            </a:r>
            <a:endParaRPr lang="en-GB" b="1">
              <a:solidFill>
                <a:srgbClr val="346296"/>
              </a:solidFill>
            </a:endParaRPr>
          </a:p>
        </p:txBody>
      </p:sp>
    </p:spTree>
    <p:extLst>
      <p:ext uri="{BB962C8B-B14F-4D97-AF65-F5344CB8AC3E}">
        <p14:creationId xmlns:p14="http://schemas.microsoft.com/office/powerpoint/2010/main" val="1520531744"/>
      </p:ext>
    </p:extLst>
  </p:cSld>
  <p:clrMap bg1="lt1" tx1="dk1" bg2="lt2" tx2="dk2" accent1="accent1" accent2="accent2" accent3="accent3" accent4="accent4" accent5="accent5" accent6="accent6" hlink="hlink" folHlink="folHlink"/>
  <p:sldLayoutIdLst>
    <p:sldLayoutId id="2147483696" r:id="rId1"/>
  </p:sldLayoutIdLst>
  <p:txStyles>
    <p:titleStyle>
      <a:lvl1pPr algn="l" defTabSz="914400" rtl="0" eaLnBrk="1" latinLnBrk="0" hangingPunct="1">
        <a:lnSpc>
          <a:spcPct val="90000"/>
        </a:lnSpc>
        <a:spcBef>
          <a:spcPct val="0"/>
        </a:spcBef>
        <a:buNone/>
        <a:defRPr lang="en-GB" sz="5400" b="1" kern="1200" dirty="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1B01AB94-EEA2-3211-2551-34A16625A107}"/>
              </a:ext>
            </a:extLst>
          </p:cNvPr>
          <p:cNvPicPr>
            <a:picLocks noGrp="1" noRot="1" noChangeAspect="1" noMove="1" noResize="1" noEditPoints="1" noAdjustHandles="1" noChangeArrowheads="1" noChangeShapeType="1" noCrop="1"/>
          </p:cNvPicPr>
          <p:nvPr userDrawn="1"/>
        </p:nvPicPr>
        <p:blipFill>
          <a:blip r:embed="rId12">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2" name="Title Placeholder 1">
            <a:extLst>
              <a:ext uri="{FF2B5EF4-FFF2-40B4-BE49-F238E27FC236}">
                <a16:creationId xmlns:a16="http://schemas.microsoft.com/office/drawing/2014/main" id="{4157010D-0C09-8FBA-F719-A4ED7C3FC593}"/>
              </a:ext>
            </a:extLst>
          </p:cNvPr>
          <p:cNvSpPr>
            <a:spLocks noGrp="1"/>
          </p:cNvSpPr>
          <p:nvPr>
            <p:ph type="title"/>
          </p:nvPr>
        </p:nvSpPr>
        <p:spPr>
          <a:xfrm>
            <a:off x="838200" y="365125"/>
            <a:ext cx="973328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C054D6-CB61-3142-2199-DDEA2FD48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9" name="Image 9">
            <a:extLst>
              <a:ext uri="{FF2B5EF4-FFF2-40B4-BE49-F238E27FC236}">
                <a16:creationId xmlns:a16="http://schemas.microsoft.com/office/drawing/2014/main" id="{FECEBED3-47F5-E49B-5E10-BC996DC71C9E}"/>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6654403" y="6362539"/>
            <a:ext cx="360064" cy="360064"/>
          </a:xfrm>
          <a:prstGeom prst="rect">
            <a:avLst/>
          </a:prstGeom>
        </p:spPr>
      </p:pic>
      <p:sp>
        <p:nvSpPr>
          <p:cNvPr id="10" name="Espace réservé du numéro de diapositive 5">
            <a:extLst>
              <a:ext uri="{FF2B5EF4-FFF2-40B4-BE49-F238E27FC236}">
                <a16:creationId xmlns:a16="http://schemas.microsoft.com/office/drawing/2014/main" id="{6122872C-58E4-4D8E-43AD-82C6D51A6C2A}"/>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a:solidFill>
                  <a:srgbClr val="346296"/>
                </a:solidFill>
              </a:rPr>
              <a:t>@</a:t>
            </a:r>
            <a:r>
              <a:rPr lang="en-GB" b="1" err="1">
                <a:solidFill>
                  <a:srgbClr val="346296"/>
                </a:solidFill>
              </a:rPr>
              <a:t>andschwa</a:t>
            </a:r>
            <a:endParaRPr lang="en-GB" b="1">
              <a:solidFill>
                <a:srgbClr val="346296"/>
              </a:solidFill>
            </a:endParaRPr>
          </a:p>
        </p:txBody>
      </p:sp>
      <p:pic>
        <p:nvPicPr>
          <p:cNvPr id="4" name="Graphique 3">
            <a:extLst>
              <a:ext uri="{FF2B5EF4-FFF2-40B4-BE49-F238E27FC236}">
                <a16:creationId xmlns:a16="http://schemas.microsoft.com/office/drawing/2014/main" id="{AE91A067-7F78-5011-BFB8-04519287C91D}"/>
              </a:ext>
            </a:extLst>
          </p:cNvPr>
          <p:cNvPicPr>
            <a:picLocks noChangeAspect="1"/>
          </p:cNvPicPr>
          <p:nvPr userDrawn="1"/>
        </p:nvPicPr>
        <p:blipFill>
          <a:blip r:embed="rId14">
            <a:extLst>
              <a:ext uri="{96DAC541-7B7A-43D3-8B79-37D633B846F1}">
                <asvg:svgBlip xmlns:asvg="http://schemas.microsoft.com/office/drawing/2016/SVG/main" r:embed="rId15"/>
              </a:ext>
            </a:extLst>
          </a:blip>
          <a:stretch>
            <a:fillRect/>
          </a:stretch>
        </p:blipFill>
        <p:spPr>
          <a:xfrm>
            <a:off x="10720404" y="1218231"/>
            <a:ext cx="1266792" cy="342034"/>
          </a:xfrm>
          <a:prstGeom prst="rect">
            <a:avLst/>
          </a:prstGeom>
        </p:spPr>
      </p:pic>
      <p:pic>
        <p:nvPicPr>
          <p:cNvPr id="8" name="Graphique 7">
            <a:extLst>
              <a:ext uri="{FF2B5EF4-FFF2-40B4-BE49-F238E27FC236}">
                <a16:creationId xmlns:a16="http://schemas.microsoft.com/office/drawing/2014/main" id="{59BD5C5E-FB1B-A32E-1927-AB6A3C9A6664}"/>
              </a:ext>
            </a:extLst>
          </p:cNvPr>
          <p:cNvPicPr>
            <a:picLocks noChangeAspect="1"/>
          </p:cNvPicPr>
          <p:nvPr userDrawn="1"/>
        </p:nvPicPr>
        <p:blipFill>
          <a:blip r:embed="rId16">
            <a:extLst>
              <a:ext uri="{96DAC541-7B7A-43D3-8B79-37D633B846F1}">
                <asvg:svgBlip xmlns:asvg="http://schemas.microsoft.com/office/drawing/2016/SVG/main" r:embed="rId17"/>
              </a:ext>
            </a:extLst>
          </a:blip>
          <a:stretch>
            <a:fillRect/>
          </a:stretch>
        </p:blipFill>
        <p:spPr>
          <a:xfrm>
            <a:off x="10822738" y="196674"/>
            <a:ext cx="1062038" cy="904875"/>
          </a:xfrm>
          <a:prstGeom prst="rect">
            <a:avLst/>
          </a:prstGeom>
        </p:spPr>
      </p:pic>
    </p:spTree>
    <p:extLst>
      <p:ext uri="{BB962C8B-B14F-4D97-AF65-F5344CB8AC3E}">
        <p14:creationId xmlns:p14="http://schemas.microsoft.com/office/powerpoint/2010/main" val="25776997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Lst>
  <p:txStyles>
    <p:title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3200" kern="1200">
          <a:solidFill>
            <a:srgbClr val="346297"/>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PowerShell/vscode-powershell/issues/4475"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hyperlink" Target="https://github.com/PowerShell/vscode-powershell/issues/3510#issuecomment-1438960031"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aka.ms/resolving-dependency-conflicts" TargetMode="External"/><Relationship Id="rId2" Type="http://schemas.openxmlformats.org/officeDocument/2006/relationships/hyperlink" Target="https://pipe.how/get-assemblyloadcontext/" TargetMode="External"/><Relationship Id="rId1" Type="http://schemas.openxmlformats.org/officeDocument/2006/relationships/slideLayout" Target="../slideLayouts/slideLayout4.xml"/><Relationship Id="rId4" Type="http://schemas.openxmlformats.org/officeDocument/2006/relationships/hyperlink" Target="https://github.com/daxian-dbw/PowerShell-ALC-Samples"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2C3F19-9F6F-1450-84BC-A80357F35940}"/>
              </a:ext>
            </a:extLst>
          </p:cNvPr>
          <p:cNvSpPr txBox="1">
            <a:spLocks/>
          </p:cNvSpPr>
          <p:nvPr/>
        </p:nvSpPr>
        <p:spPr>
          <a:xfrm>
            <a:off x="838200" y="2055326"/>
            <a:ext cx="10515600" cy="1936944"/>
          </a:xfrm>
          <a:prstGeom prst="rect">
            <a:avLst/>
          </a:prstGeom>
        </p:spPr>
        <p:txBody>
          <a:bodyPr anchor="b">
            <a:normAutofit/>
          </a:bodyPr>
          <a:lstStyle>
            <a:lvl1pPr algn="ctr" defTabSz="914400" rtl="0" eaLnBrk="1" latinLnBrk="0" hangingPunct="1">
              <a:lnSpc>
                <a:spcPct val="90000"/>
              </a:lnSpc>
              <a:spcBef>
                <a:spcPct val="0"/>
              </a:spcBef>
              <a:buNone/>
              <a:defRPr sz="4400" b="1" kern="1200">
                <a:solidFill>
                  <a:srgbClr val="346296"/>
                </a:solidFill>
                <a:latin typeface="+mn-lt"/>
                <a:ea typeface="+mj-ea"/>
                <a:cs typeface="+mj-cs"/>
              </a:defRPr>
            </a:lvl1pPr>
          </a:lstStyle>
          <a:p>
            <a:r>
              <a:rPr lang="en-US" sz="6000"/>
              <a:t>“Resolving” PowerShell Module Assembly Dependency Conflicts</a:t>
            </a:r>
          </a:p>
        </p:txBody>
      </p:sp>
      <p:sp>
        <p:nvSpPr>
          <p:cNvPr id="3" name="Sous-titre 2">
            <a:extLst>
              <a:ext uri="{FF2B5EF4-FFF2-40B4-BE49-F238E27FC236}">
                <a16:creationId xmlns:a16="http://schemas.microsoft.com/office/drawing/2014/main" id="{FB22B504-146E-1966-17CE-BB797BC6083D}"/>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i="1"/>
              <a:t>Andy Jordan (they/them), Microsoft</a:t>
            </a:r>
          </a:p>
        </p:txBody>
      </p:sp>
      <p:cxnSp>
        <p:nvCxnSpPr>
          <p:cNvPr id="6" name="Connecteur droit 5">
            <a:extLst>
              <a:ext uri="{FF2B5EF4-FFF2-40B4-BE49-F238E27FC236}">
                <a16:creationId xmlns:a16="http://schemas.microsoft.com/office/drawing/2014/main" id="{A169C0FB-08C4-E3EC-573C-91852880EBAA}"/>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0004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56117-0DB9-7669-270E-AF28D2506CF8}"/>
              </a:ext>
            </a:extLst>
          </p:cNvPr>
          <p:cNvSpPr>
            <a:spLocks noGrp="1"/>
          </p:cNvSpPr>
          <p:nvPr>
            <p:ph type="title"/>
          </p:nvPr>
        </p:nvSpPr>
        <p:spPr/>
        <p:txBody>
          <a:bodyPr>
            <a:normAutofit/>
          </a:bodyPr>
          <a:lstStyle/>
          <a:p>
            <a:r>
              <a:rPr lang="en-US"/>
              <a:t>Options for Avoiding Conflicts</a:t>
            </a:r>
          </a:p>
        </p:txBody>
      </p:sp>
      <p:sp>
        <p:nvSpPr>
          <p:cNvPr id="3" name="Content Placeholder 2">
            <a:extLst>
              <a:ext uri="{FF2B5EF4-FFF2-40B4-BE49-F238E27FC236}">
                <a16:creationId xmlns:a16="http://schemas.microsoft.com/office/drawing/2014/main" id="{71FBD020-4743-CE23-910E-984F8E30FB4A}"/>
              </a:ext>
            </a:extLst>
          </p:cNvPr>
          <p:cNvSpPr>
            <a:spLocks noGrp="1"/>
          </p:cNvSpPr>
          <p:nvPr>
            <p:ph idx="1"/>
          </p:nvPr>
        </p:nvSpPr>
        <p:spPr/>
        <p:txBody>
          <a:bodyPr>
            <a:normAutofit fontScale="92500" lnSpcReduction="20000"/>
          </a:bodyPr>
          <a:lstStyle/>
          <a:p>
            <a:r>
              <a:rPr lang="en-US"/>
              <a:t>Authors can change the version they’re depending on</a:t>
            </a:r>
          </a:p>
          <a:p>
            <a:pPr lvl="1"/>
            <a:r>
              <a:rPr lang="en-US"/>
              <a:t>But that’s a temporary fix, it’ll likely get out of date again</a:t>
            </a:r>
          </a:p>
          <a:p>
            <a:r>
              <a:rPr lang="en-US"/>
              <a:t>Users can try to import modules in another order</a:t>
            </a:r>
          </a:p>
          <a:p>
            <a:pPr lvl="1"/>
            <a:r>
              <a:rPr lang="en-US"/>
              <a:t>But that’s fragile and annoying and won’t always work</a:t>
            </a:r>
          </a:p>
          <a:p>
            <a:r>
              <a:rPr lang="en-US"/>
              <a:t>Authors can remove the dependency</a:t>
            </a:r>
          </a:p>
          <a:p>
            <a:pPr lvl="1"/>
            <a:r>
              <a:rPr lang="en-US"/>
              <a:t>But you also shouldn’t be writing e.g., your own JSON parser</a:t>
            </a:r>
          </a:p>
          <a:p>
            <a:r>
              <a:rPr lang="en-US"/>
              <a:t>Users can start a new PowerShell process</a:t>
            </a:r>
          </a:p>
          <a:p>
            <a:pPr lvl="1"/>
            <a:r>
              <a:rPr lang="en-US"/>
              <a:t>PowerShell remoting is a useful workaround!</a:t>
            </a:r>
          </a:p>
          <a:p>
            <a:r>
              <a:rPr lang="en-US"/>
              <a:t>Authors can add an </a:t>
            </a:r>
            <a:r>
              <a:rPr lang="en-US" sz="3000">
                <a:latin typeface="Monaco" pitchFamily="2" charset="77"/>
              </a:rPr>
              <a:t>AssemblyResolve</a:t>
            </a:r>
            <a:r>
              <a:rPr lang="en-US"/>
              <a:t> handler</a:t>
            </a:r>
          </a:p>
          <a:p>
            <a:pPr lvl="1"/>
            <a:r>
              <a:rPr lang="en-US"/>
              <a:t>Only works in some simple cases</a:t>
            </a:r>
          </a:p>
        </p:txBody>
      </p:sp>
    </p:spTree>
    <p:extLst>
      <p:ext uri="{BB962C8B-B14F-4D97-AF65-F5344CB8AC3E}">
        <p14:creationId xmlns:p14="http://schemas.microsoft.com/office/powerpoint/2010/main" val="1068838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56A91-C140-779A-CFA0-EC821271ADD2}"/>
              </a:ext>
            </a:extLst>
          </p:cNvPr>
          <p:cNvSpPr>
            <a:spLocks noGrp="1"/>
          </p:cNvSpPr>
          <p:nvPr>
            <p:ph type="title"/>
          </p:nvPr>
        </p:nvSpPr>
        <p:spPr/>
        <p:txBody>
          <a:bodyPr>
            <a:normAutofit/>
          </a:bodyPr>
          <a:lstStyle/>
          <a:p>
            <a:r>
              <a:rPr lang="en-US" sz="4800">
                <a:latin typeface="Monaco" pitchFamily="2" charset="77"/>
              </a:rPr>
              <a:t>AssemblyLoadContext</a:t>
            </a:r>
          </a:p>
        </p:txBody>
      </p:sp>
      <p:sp>
        <p:nvSpPr>
          <p:cNvPr id="3" name="Content Placeholder 2">
            <a:extLst>
              <a:ext uri="{FF2B5EF4-FFF2-40B4-BE49-F238E27FC236}">
                <a16:creationId xmlns:a16="http://schemas.microsoft.com/office/drawing/2014/main" id="{D72985C0-FF8D-73F8-6517-B79AF8FA286B}"/>
              </a:ext>
            </a:extLst>
          </p:cNvPr>
          <p:cNvSpPr>
            <a:spLocks noGrp="1"/>
          </p:cNvSpPr>
          <p:nvPr>
            <p:ph idx="1"/>
          </p:nvPr>
        </p:nvSpPr>
        <p:spPr/>
        <p:txBody>
          <a:bodyPr>
            <a:normAutofit/>
          </a:bodyPr>
          <a:lstStyle/>
          <a:p>
            <a:r>
              <a:rPr lang="en-US"/>
              <a:t>In .NET, developers can create </a:t>
            </a:r>
            <a:r>
              <a:rPr lang="en-US" i="1"/>
              <a:t>more</a:t>
            </a:r>
            <a:r>
              <a:rPr lang="en-US"/>
              <a:t> </a:t>
            </a:r>
            <a:r>
              <a:rPr lang="en-US" sz="2800">
                <a:latin typeface="Monaco" pitchFamily="2" charset="77"/>
              </a:rPr>
              <a:t>AssemblyLoadContext</a:t>
            </a:r>
            <a:r>
              <a:rPr lang="en-US"/>
              <a:t> (ALC) instances</a:t>
            </a:r>
          </a:p>
          <a:p>
            <a:r>
              <a:rPr lang="en-US"/>
              <a:t>When done carefully and correctly, this can isolate loaded assemblies from other modules</a:t>
            </a:r>
          </a:p>
          <a:p>
            <a:r>
              <a:rPr lang="en-US"/>
              <a:t>The module must be carefully designed so that cmdlet assembly doesn’t import conflicting dependencies</a:t>
            </a:r>
          </a:p>
          <a:p>
            <a:r>
              <a:rPr lang="en-US"/>
              <a:t>But it’s almost never done correctly…</a:t>
            </a:r>
          </a:p>
        </p:txBody>
      </p:sp>
    </p:spTree>
    <p:extLst>
      <p:ext uri="{BB962C8B-B14F-4D97-AF65-F5344CB8AC3E}">
        <p14:creationId xmlns:p14="http://schemas.microsoft.com/office/powerpoint/2010/main" val="633919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CF0F5-F3D4-F71E-DCE0-AEA75DD2C81F}"/>
              </a:ext>
            </a:extLst>
          </p:cNvPr>
          <p:cNvSpPr>
            <a:spLocks noGrp="1"/>
          </p:cNvSpPr>
          <p:nvPr>
            <p:ph type="title"/>
          </p:nvPr>
        </p:nvSpPr>
        <p:spPr/>
        <p:txBody>
          <a:bodyPr/>
          <a:lstStyle/>
          <a:p>
            <a:r>
              <a:rPr lang="en-US"/>
              <a:t>It’s Hard!</a:t>
            </a:r>
          </a:p>
        </p:txBody>
      </p:sp>
      <p:sp>
        <p:nvSpPr>
          <p:cNvPr id="3" name="Content Placeholder 2">
            <a:extLst>
              <a:ext uri="{FF2B5EF4-FFF2-40B4-BE49-F238E27FC236}">
                <a16:creationId xmlns:a16="http://schemas.microsoft.com/office/drawing/2014/main" id="{0DFBD420-B536-48F7-F20A-F74E7499FC87}"/>
              </a:ext>
            </a:extLst>
          </p:cNvPr>
          <p:cNvSpPr>
            <a:spLocks noGrp="1"/>
          </p:cNvSpPr>
          <p:nvPr>
            <p:ph idx="1"/>
          </p:nvPr>
        </p:nvSpPr>
        <p:spPr/>
        <p:txBody>
          <a:bodyPr>
            <a:normAutofit/>
          </a:bodyPr>
          <a:lstStyle/>
          <a:p>
            <a:r>
              <a:rPr lang="en-US">
                <a:hlinkClick r:id="rId3"/>
              </a:rPr>
              <a:t>Az.IotHub</a:t>
            </a:r>
            <a:r>
              <a:rPr lang="en-US"/>
              <a:t>: the Azure module project has an ALC workaround but…doesn’t consistently use it</a:t>
            </a:r>
          </a:p>
          <a:p>
            <a:pPr lvl="1"/>
            <a:r>
              <a:rPr lang="en-US" sz="2400" err="1">
                <a:latin typeface="Monaco" pitchFamily="2" charset="77"/>
              </a:rPr>
              <a:t>Az.Accounts</a:t>
            </a:r>
            <a:r>
              <a:rPr lang="en-US"/>
              <a:t> uses it, but not </a:t>
            </a:r>
            <a:r>
              <a:rPr lang="en-US" sz="2400" err="1">
                <a:latin typeface="Monaco" pitchFamily="2" charset="77"/>
              </a:rPr>
              <a:t>Az.IotHub</a:t>
            </a:r>
            <a:endParaRPr lang="en-US" sz="2400">
              <a:latin typeface="Monaco" pitchFamily="2" charset="77"/>
            </a:endParaRPr>
          </a:p>
          <a:p>
            <a:r>
              <a:rPr lang="en-US">
                <a:hlinkClick r:id="rId4"/>
              </a:rPr>
              <a:t>PnP.PowerShell</a:t>
            </a:r>
            <a:r>
              <a:rPr lang="en-US"/>
              <a:t>: implements an ALC workaround but…</a:t>
            </a:r>
          </a:p>
          <a:p>
            <a:pPr lvl="1"/>
            <a:r>
              <a:rPr lang="en-US"/>
              <a:t>It only isolates </a:t>
            </a:r>
            <a:r>
              <a:rPr lang="en-US" sz="2400" err="1">
                <a:latin typeface="Monaco" pitchFamily="2" charset="77"/>
              </a:rPr>
              <a:t>Microsoft.ApplicationInsights</a:t>
            </a:r>
            <a:r>
              <a:rPr lang="en-US"/>
              <a:t> but </a:t>
            </a:r>
            <a:r>
              <a:rPr lang="en-US" sz="2400" err="1">
                <a:latin typeface="Monaco" pitchFamily="2" charset="77"/>
              </a:rPr>
              <a:t>Microsoft.Identity.Client</a:t>
            </a:r>
            <a:r>
              <a:rPr lang="en-US"/>
              <a:t> causes conflicts</a:t>
            </a:r>
          </a:p>
          <a:p>
            <a:r>
              <a:rPr lang="en-US"/>
              <a:t>The VS Code PowerShell Extension has 23 GitHub issues with the error “Could not load file or assembly”</a:t>
            </a:r>
          </a:p>
          <a:p>
            <a:endParaRPr lang="en-US"/>
          </a:p>
        </p:txBody>
      </p:sp>
    </p:spTree>
    <p:extLst>
      <p:ext uri="{BB962C8B-B14F-4D97-AF65-F5344CB8AC3E}">
        <p14:creationId xmlns:p14="http://schemas.microsoft.com/office/powerpoint/2010/main" val="301089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85635-6BBB-A6FF-2F32-0B8F8FB09CEF}"/>
              </a:ext>
            </a:extLst>
          </p:cNvPr>
          <p:cNvSpPr>
            <a:spLocks noGrp="1"/>
          </p:cNvSpPr>
          <p:nvPr>
            <p:ph type="title"/>
          </p:nvPr>
        </p:nvSpPr>
        <p:spPr/>
        <p:txBody>
          <a:bodyPr/>
          <a:lstStyle/>
          <a:p>
            <a:r>
              <a:rPr lang="en-US"/>
              <a:t>It’s Not Perfect!</a:t>
            </a:r>
          </a:p>
        </p:txBody>
      </p:sp>
      <p:sp>
        <p:nvSpPr>
          <p:cNvPr id="3" name="Content Placeholder 2">
            <a:extLst>
              <a:ext uri="{FF2B5EF4-FFF2-40B4-BE49-F238E27FC236}">
                <a16:creationId xmlns:a16="http://schemas.microsoft.com/office/drawing/2014/main" id="{6C63E521-50A9-293F-C0AB-6BEEA656507F}"/>
              </a:ext>
            </a:extLst>
          </p:cNvPr>
          <p:cNvSpPr>
            <a:spLocks noGrp="1"/>
          </p:cNvSpPr>
          <p:nvPr>
            <p:ph idx="1"/>
          </p:nvPr>
        </p:nvSpPr>
        <p:spPr/>
        <p:txBody>
          <a:bodyPr>
            <a:normAutofit/>
          </a:bodyPr>
          <a:lstStyle/>
          <a:p>
            <a:r>
              <a:rPr lang="en-US"/>
              <a:t>When two </a:t>
            </a:r>
            <a:r>
              <a:rPr lang="en-US" sz="2800">
                <a:latin typeface="Monaco" pitchFamily="2" charset="77"/>
              </a:rPr>
              <a:t>AssemblyLoadContext</a:t>
            </a:r>
            <a:r>
              <a:rPr lang="en-US"/>
              <a:t> instances contain type definitions with the same </a:t>
            </a:r>
            <a:r>
              <a:rPr lang="en-US" sz="3000">
                <a:latin typeface="Monaco" pitchFamily="2" charset="77"/>
              </a:rPr>
              <a:t>name:</a:t>
            </a:r>
          </a:p>
          <a:p>
            <a:pPr lvl="1"/>
            <a:r>
              <a:rPr lang="en-US"/>
              <a:t>They're not the same type</a:t>
            </a:r>
          </a:p>
          <a:p>
            <a:pPr lvl="1"/>
            <a:r>
              <a:rPr lang="en-US"/>
              <a:t>They're the same type </a:t>
            </a:r>
            <a:r>
              <a:rPr lang="en-US" b="1"/>
              <a:t>if and only if</a:t>
            </a:r>
            <a:r>
              <a:rPr lang="en-US"/>
              <a:t> they come from the same </a:t>
            </a:r>
            <a:r>
              <a:rPr lang="en-US" sz="2400">
                <a:latin typeface="Monaco" pitchFamily="2" charset="77"/>
              </a:rPr>
              <a:t>Assembly</a:t>
            </a:r>
            <a:r>
              <a:rPr lang="en-US"/>
              <a:t> instance</a:t>
            </a:r>
          </a:p>
          <a:p>
            <a:r>
              <a:rPr lang="en-US"/>
              <a:t>Errors are confusing:</a:t>
            </a:r>
          </a:p>
          <a:p>
            <a:pPr lvl="1"/>
            <a:r>
              <a:rPr lang="en-US"/>
              <a:t>Object of type '</a:t>
            </a:r>
            <a:r>
              <a:rPr lang="en-US" err="1"/>
              <a:t>IsolatedType</a:t>
            </a:r>
            <a:r>
              <a:rPr lang="en-US"/>
              <a:t>' cannot be converted to type '</a:t>
            </a:r>
            <a:r>
              <a:rPr lang="en-US" err="1"/>
              <a:t>IsolatedType</a:t>
            </a:r>
            <a:r>
              <a:rPr lang="en-US"/>
              <a:t>’.</a:t>
            </a:r>
          </a:p>
        </p:txBody>
      </p:sp>
    </p:spTree>
    <p:extLst>
      <p:ext uri="{BB962C8B-B14F-4D97-AF65-F5344CB8AC3E}">
        <p14:creationId xmlns:p14="http://schemas.microsoft.com/office/powerpoint/2010/main" val="11890117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46708-43AF-4C88-264C-96951093656A}"/>
              </a:ext>
            </a:extLst>
          </p:cNvPr>
          <p:cNvSpPr>
            <a:spLocks noGrp="1"/>
          </p:cNvSpPr>
          <p:nvPr>
            <p:ph type="title"/>
          </p:nvPr>
        </p:nvSpPr>
        <p:spPr/>
        <p:txBody>
          <a:bodyPr/>
          <a:lstStyle/>
          <a:p>
            <a:r>
              <a:rPr lang="en-US"/>
              <a:t>Overview of the Workaround</a:t>
            </a:r>
          </a:p>
        </p:txBody>
      </p:sp>
      <p:sp>
        <p:nvSpPr>
          <p:cNvPr id="3" name="Content Placeholder 2">
            <a:extLst>
              <a:ext uri="{FF2B5EF4-FFF2-40B4-BE49-F238E27FC236}">
                <a16:creationId xmlns:a16="http://schemas.microsoft.com/office/drawing/2014/main" id="{681DFB9A-020F-7E55-4441-A24CF65EEE0C}"/>
              </a:ext>
            </a:extLst>
          </p:cNvPr>
          <p:cNvSpPr>
            <a:spLocks noGrp="1"/>
          </p:cNvSpPr>
          <p:nvPr>
            <p:ph idx="1"/>
          </p:nvPr>
        </p:nvSpPr>
        <p:spPr/>
        <p:txBody>
          <a:bodyPr/>
          <a:lstStyle/>
          <a:p>
            <a:r>
              <a:rPr lang="en-US"/>
              <a:t>A “Cmdlet” Assembly, which contains:</a:t>
            </a:r>
          </a:p>
          <a:p>
            <a:pPr lvl="1"/>
            <a:r>
              <a:rPr lang="en-US" sz="2400">
                <a:latin typeface="Monaco" pitchFamily="2" charset="77"/>
              </a:rPr>
              <a:t>Cmdlet</a:t>
            </a:r>
            <a:r>
              <a:rPr lang="en-US"/>
              <a:t> implementation, public types, and custom ALC</a:t>
            </a:r>
          </a:p>
          <a:p>
            <a:pPr lvl="1"/>
            <a:r>
              <a:rPr lang="en-US" sz="2400">
                <a:latin typeface="Monaco" pitchFamily="2" charset="77"/>
              </a:rPr>
              <a:t>IModuleAssemblyInitializer</a:t>
            </a:r>
            <a:r>
              <a:rPr lang="en-US"/>
              <a:t> which sets up </a:t>
            </a:r>
            <a:r>
              <a:rPr lang="en-US" sz="2400">
                <a:latin typeface="Monaco" pitchFamily="2" charset="77"/>
              </a:rPr>
              <a:t>AssemblyLoadContext.Default.Resolving</a:t>
            </a:r>
            <a:r>
              <a:rPr lang="en-US"/>
              <a:t> to load the “Engine” Assembly through the custom ALC</a:t>
            </a:r>
          </a:p>
          <a:p>
            <a:r>
              <a:rPr lang="en-US"/>
              <a:t>An “Engine” Assembly (the bridge):</a:t>
            </a:r>
          </a:p>
          <a:p>
            <a:pPr lvl="1"/>
            <a:r>
              <a:rPr lang="en-US"/>
              <a:t>Directly depends on the otherwise conflicting assemblies</a:t>
            </a:r>
          </a:p>
          <a:p>
            <a:pPr lvl="1"/>
            <a:r>
              <a:rPr lang="en-US"/>
              <a:t>Most of the module’s implementation</a:t>
            </a:r>
          </a:p>
        </p:txBody>
      </p:sp>
    </p:spTree>
    <p:extLst>
      <p:ext uri="{BB962C8B-B14F-4D97-AF65-F5344CB8AC3E}">
        <p14:creationId xmlns:p14="http://schemas.microsoft.com/office/powerpoint/2010/main" val="240399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E8114-908C-35C6-2C12-0B3D8B6C2684}"/>
              </a:ext>
            </a:extLst>
          </p:cNvPr>
          <p:cNvSpPr>
            <a:spLocks noGrp="1"/>
          </p:cNvSpPr>
          <p:nvPr>
            <p:ph type="title"/>
          </p:nvPr>
        </p:nvSpPr>
        <p:spPr/>
        <p:txBody>
          <a:bodyPr/>
          <a:lstStyle/>
          <a:p>
            <a:r>
              <a:rPr lang="en-US"/>
              <a:t>Another Option</a:t>
            </a:r>
          </a:p>
        </p:txBody>
      </p:sp>
      <p:sp>
        <p:nvSpPr>
          <p:cNvPr id="3" name="Content Placeholder 2">
            <a:extLst>
              <a:ext uri="{FF2B5EF4-FFF2-40B4-BE49-F238E27FC236}">
                <a16:creationId xmlns:a16="http://schemas.microsoft.com/office/drawing/2014/main" id="{D38609EC-7660-2F0D-2FE3-46C29E8A8D4E}"/>
              </a:ext>
            </a:extLst>
          </p:cNvPr>
          <p:cNvSpPr>
            <a:spLocks noGrp="1"/>
          </p:cNvSpPr>
          <p:nvPr>
            <p:ph idx="1"/>
          </p:nvPr>
        </p:nvSpPr>
        <p:spPr/>
        <p:txBody>
          <a:bodyPr/>
          <a:lstStyle/>
          <a:p>
            <a:r>
              <a:rPr lang="en-US"/>
              <a:t>Authors </a:t>
            </a:r>
            <a:r>
              <a:rPr lang="en-US" i="1"/>
              <a:t>can</a:t>
            </a:r>
            <a:r>
              <a:rPr lang="en-US"/>
              <a:t> use an ALC without the bridge assembly</a:t>
            </a:r>
          </a:p>
          <a:p>
            <a:r>
              <a:rPr lang="en-US"/>
              <a:t>This simpler technique has two major limitations:</a:t>
            </a:r>
          </a:p>
          <a:p>
            <a:pPr lvl="1"/>
            <a:r>
              <a:rPr lang="en-US"/>
              <a:t>If a higher version of your dependency has already been loaded, that’s what you get (this might be ok, it might not)</a:t>
            </a:r>
          </a:p>
          <a:p>
            <a:pPr lvl="1"/>
            <a:r>
              <a:rPr lang="en-US"/>
              <a:t>When a module is unloaded, so are its dependencies, even if other modules were depending on them</a:t>
            </a:r>
          </a:p>
          <a:p>
            <a:pPr lvl="2"/>
            <a:r>
              <a:rPr lang="en-US"/>
              <a:t>Which means a different assembly is later loaded, and the types will clash!</a:t>
            </a:r>
          </a:p>
        </p:txBody>
      </p:sp>
    </p:spTree>
    <p:extLst>
      <p:ext uri="{BB962C8B-B14F-4D97-AF65-F5344CB8AC3E}">
        <p14:creationId xmlns:p14="http://schemas.microsoft.com/office/powerpoint/2010/main" val="105074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CCACE-11FF-536F-06EF-2B346EFD196B}"/>
              </a:ext>
            </a:extLst>
          </p:cNvPr>
          <p:cNvSpPr>
            <a:spLocks noGrp="1"/>
          </p:cNvSpPr>
          <p:nvPr>
            <p:ph type="title"/>
          </p:nvPr>
        </p:nvSpPr>
        <p:spPr/>
        <p:txBody>
          <a:bodyPr/>
          <a:lstStyle/>
          <a:p>
            <a:r>
              <a:rPr lang="en-US"/>
              <a:t>References</a:t>
            </a:r>
          </a:p>
        </p:txBody>
      </p:sp>
      <p:sp>
        <p:nvSpPr>
          <p:cNvPr id="3" name="Content Placeholder 2">
            <a:extLst>
              <a:ext uri="{FF2B5EF4-FFF2-40B4-BE49-F238E27FC236}">
                <a16:creationId xmlns:a16="http://schemas.microsoft.com/office/drawing/2014/main" id="{B7A0C4AA-9B72-31D8-BB5B-B46E7EB07608}"/>
              </a:ext>
            </a:extLst>
          </p:cNvPr>
          <p:cNvSpPr>
            <a:spLocks noGrp="1"/>
          </p:cNvSpPr>
          <p:nvPr>
            <p:ph idx="1"/>
          </p:nvPr>
        </p:nvSpPr>
        <p:spPr/>
        <p:txBody>
          <a:bodyPr/>
          <a:lstStyle/>
          <a:p>
            <a:r>
              <a:rPr lang="en-US" b="1"/>
              <a:t>Please see Emanuel Palm’s talk up next at 5pm in A2</a:t>
            </a:r>
          </a:p>
          <a:p>
            <a:pPr lvl="1"/>
            <a:r>
              <a:rPr lang="en-US">
                <a:hlinkClick r:id="rId2"/>
              </a:rPr>
              <a:t>pipe.how/get-assemblyloadcontext/</a:t>
            </a:r>
            <a:endParaRPr lang="en-US"/>
          </a:p>
          <a:p>
            <a:r>
              <a:rPr lang="en-US"/>
              <a:t>PowerShell documentation on the workaround:</a:t>
            </a:r>
          </a:p>
          <a:p>
            <a:pPr lvl="1"/>
            <a:r>
              <a:rPr lang="en-US">
                <a:hlinkClick r:id="rId3"/>
              </a:rPr>
              <a:t>aka.ms/resolving-dependency-conflicts</a:t>
            </a:r>
            <a:endParaRPr lang="en-US"/>
          </a:p>
          <a:p>
            <a:r>
              <a:rPr lang="en-US"/>
              <a:t>Dongbo’s easier ALC implementation:</a:t>
            </a:r>
          </a:p>
          <a:p>
            <a:pPr lvl="1"/>
            <a:r>
              <a:rPr lang="en-US">
                <a:hlinkClick r:id="rId4"/>
              </a:rPr>
              <a:t>github.com/daxian-dbw/PowerShell-ALC-Samples</a:t>
            </a:r>
            <a:endParaRPr lang="en-US"/>
          </a:p>
        </p:txBody>
      </p:sp>
    </p:spTree>
    <p:extLst>
      <p:ext uri="{BB962C8B-B14F-4D97-AF65-F5344CB8AC3E}">
        <p14:creationId xmlns:p14="http://schemas.microsoft.com/office/powerpoint/2010/main" val="14464342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172594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063F7B61-5334-421F-9456-A905D333F4B3}"/>
              </a:ext>
            </a:extLst>
          </p:cNvPr>
          <p:cNvSpPr txBox="1">
            <a:spLocks/>
          </p:cNvSpPr>
          <p:nvPr/>
        </p:nvSpPr>
        <p:spPr>
          <a:xfrm>
            <a:off x="831850" y="529389"/>
            <a:ext cx="10515600" cy="10046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b="1" kern="1200">
                <a:solidFill>
                  <a:srgbClr val="3B2B46"/>
                </a:solidFill>
                <a:latin typeface="+mj-lt"/>
                <a:ea typeface="+mj-ea"/>
                <a:cs typeface="+mj-cs"/>
              </a:defRPr>
            </a:lvl1pPr>
          </a:lstStyle>
          <a:p>
            <a:r>
              <a:rPr lang="en-GB"/>
              <a:t>Q&amp;A</a:t>
            </a:r>
          </a:p>
        </p:txBody>
      </p:sp>
      <p:sp>
        <p:nvSpPr>
          <p:cNvPr id="10" name="Text Placeholder 4">
            <a:extLst>
              <a:ext uri="{FF2B5EF4-FFF2-40B4-BE49-F238E27FC236}">
                <a16:creationId xmlns:a16="http://schemas.microsoft.com/office/drawing/2014/main" id="{E7911686-C4FE-022C-2490-99F4F5BFDF39}"/>
              </a:ext>
            </a:extLst>
          </p:cNvPr>
          <p:cNvSpPr txBox="1">
            <a:spLocks/>
          </p:cNvSpPr>
          <p:nvPr/>
        </p:nvSpPr>
        <p:spPr>
          <a:xfrm>
            <a:off x="831850" y="1653758"/>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GB"/>
              <a:t>15 minutes</a:t>
            </a:r>
          </a:p>
        </p:txBody>
      </p:sp>
      <p:pic>
        <p:nvPicPr>
          <p:cNvPr id="2" name="Picture 2">
            <a:extLst>
              <a:ext uri="{FF2B5EF4-FFF2-40B4-BE49-F238E27FC236}">
                <a16:creationId xmlns:a16="http://schemas.microsoft.com/office/drawing/2014/main" id="{04697E65-3DA9-6EF3-472C-734FB98C3839}"/>
              </a:ext>
            </a:extLst>
          </p:cNvPr>
          <p:cNvPicPr>
            <a:picLocks noChangeAspect="1"/>
          </p:cNvPicPr>
          <p:nvPr/>
        </p:nvPicPr>
        <p:blipFill>
          <a:blip r:embed="rId2"/>
          <a:stretch>
            <a:fillRect/>
          </a:stretch>
        </p:blipFill>
        <p:spPr>
          <a:xfrm>
            <a:off x="2731477" y="1770873"/>
            <a:ext cx="6729046" cy="35917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34842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7A35D7-62AC-A5BD-BAE5-53FF22CC3544}"/>
              </a:ext>
            </a:extLst>
          </p:cNvPr>
          <p:cNvSpPr/>
          <p:nvPr/>
        </p:nvSpPr>
        <p:spPr>
          <a:xfrm>
            <a:off x="1341074" y="1647686"/>
            <a:ext cx="9500839" cy="41117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ZoneTexte 2">
            <a:extLst>
              <a:ext uri="{FF2B5EF4-FFF2-40B4-BE49-F238E27FC236}">
                <a16:creationId xmlns:a16="http://schemas.microsoft.com/office/drawing/2014/main" id="{E60D1E15-F44A-41EC-E51F-A26657A126D9}"/>
              </a:ext>
            </a:extLst>
          </p:cNvPr>
          <p:cNvSpPr txBox="1"/>
          <p:nvPr/>
        </p:nvSpPr>
        <p:spPr>
          <a:xfrm>
            <a:off x="1052186" y="939800"/>
            <a:ext cx="9889299" cy="707886"/>
          </a:xfrm>
          <a:prstGeom prst="rect">
            <a:avLst/>
          </a:prstGeom>
          <a:noFill/>
        </p:spPr>
        <p:txBody>
          <a:bodyPr wrap="square" rtlCol="0">
            <a:spAutoFit/>
          </a:bodyPr>
          <a:lstStyle/>
          <a:p>
            <a:r>
              <a:rPr lang="en-US" sz="4000" b="1">
                <a:solidFill>
                  <a:srgbClr val="346296"/>
                </a:solidFill>
              </a:rPr>
              <a:t>Many thanks to our sponsors:</a:t>
            </a:r>
          </a:p>
        </p:txBody>
      </p:sp>
      <p:pic>
        <p:nvPicPr>
          <p:cNvPr id="4" name="Graphique 3">
            <a:extLst>
              <a:ext uri="{FF2B5EF4-FFF2-40B4-BE49-F238E27FC236}">
                <a16:creationId xmlns:a16="http://schemas.microsoft.com/office/drawing/2014/main" id="{A2E68E28-B5BE-2B96-2C24-1AF3A54121F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689616" y="2343050"/>
            <a:ext cx="8812767" cy="2603419"/>
          </a:xfrm>
          <a:prstGeom prst="rect">
            <a:avLst/>
          </a:prstGeom>
        </p:spPr>
      </p:pic>
    </p:spTree>
    <p:extLst>
      <p:ext uri="{BB962C8B-B14F-4D97-AF65-F5344CB8AC3E}">
        <p14:creationId xmlns:p14="http://schemas.microsoft.com/office/powerpoint/2010/main" val="3984835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5DD075C4-D810-4874-0C14-C43B37D93F2D}"/>
              </a:ext>
            </a:extLst>
          </p:cNvPr>
          <p:cNvSpPr txBox="1">
            <a:spLocks/>
          </p:cNvSpPr>
          <p:nvPr/>
        </p:nvSpPr>
        <p:spPr>
          <a:xfrm>
            <a:off x="3467313" y="324853"/>
            <a:ext cx="788648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GB" sz="5400" b="1" kern="1200" dirty="0">
                <a:solidFill>
                  <a:srgbClr val="3B2B46"/>
                </a:solidFill>
                <a:latin typeface="+mj-lt"/>
                <a:ea typeface="+mj-ea"/>
                <a:cs typeface="+mj-cs"/>
              </a:defRPr>
            </a:lvl1pPr>
          </a:lstStyle>
          <a:p>
            <a:r>
              <a:rPr lang="en-US" sz="6600">
                <a:solidFill>
                  <a:srgbClr val="346296"/>
                </a:solidFill>
                <a:latin typeface="+mn-lt"/>
                <a:ea typeface="+mn-ea"/>
                <a:cs typeface="+mn-cs"/>
              </a:rPr>
              <a:t>Andy Jordan</a:t>
            </a:r>
          </a:p>
        </p:txBody>
      </p:sp>
      <p:sp>
        <p:nvSpPr>
          <p:cNvPr id="5" name="Text Placeholder 2">
            <a:extLst>
              <a:ext uri="{FF2B5EF4-FFF2-40B4-BE49-F238E27FC236}">
                <a16:creationId xmlns:a16="http://schemas.microsoft.com/office/drawing/2014/main" id="{93312970-1382-905E-DF3A-5D367E6E7736}"/>
              </a:ext>
            </a:extLst>
          </p:cNvPr>
          <p:cNvSpPr txBox="1">
            <a:spLocks/>
          </p:cNvSpPr>
          <p:nvPr/>
        </p:nvSpPr>
        <p:spPr>
          <a:xfrm>
            <a:off x="3467314" y="1852863"/>
            <a:ext cx="7886486" cy="4324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Pronouns are </a:t>
            </a:r>
            <a:r>
              <a:rPr lang="en-US" b="1"/>
              <a:t>they/them</a:t>
            </a:r>
          </a:p>
          <a:p>
            <a:r>
              <a:rPr lang="en-US"/>
              <a:t>Senior Software Engineer at Microsoft</a:t>
            </a:r>
          </a:p>
          <a:p>
            <a:r>
              <a:rPr lang="en-US"/>
              <a:t>Maintains PowerShell Extension for Visual Studio Code (among other things)</a:t>
            </a:r>
          </a:p>
          <a:p>
            <a:r>
              <a:rPr lang="en-US"/>
              <a:t>Ported PowerShell to Linux and macOS</a:t>
            </a:r>
          </a:p>
          <a:p>
            <a:r>
              <a:rPr lang="en-US"/>
              <a:t>Amateur bike racer on Breakfast Racing Team</a:t>
            </a:r>
          </a:p>
        </p:txBody>
      </p:sp>
      <p:pic>
        <p:nvPicPr>
          <p:cNvPr id="7" name="Image 6">
            <a:extLst>
              <a:ext uri="{FF2B5EF4-FFF2-40B4-BE49-F238E27FC236}">
                <a16:creationId xmlns:a16="http://schemas.microsoft.com/office/drawing/2014/main" id="{E0497245-7D7D-1C42-5E95-91C0ECE73AD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0527" y="346409"/>
            <a:ext cx="3008627" cy="341982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51095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a:xfrm>
            <a:off x="838200" y="365125"/>
            <a:ext cx="9733280" cy="1325563"/>
          </a:xfrm>
        </p:spPr>
        <p:txBody>
          <a:bodyPr/>
          <a:lstStyle/>
          <a:p>
            <a:r>
              <a:rPr lang="en-US"/>
              <a:t>This session will cover:</a:t>
            </a:r>
          </a:p>
        </p:txBody>
      </p:sp>
      <p:sp>
        <p:nvSpPr>
          <p:cNvPr id="3" name="Espace réservé du contenu 2">
            <a:extLst>
              <a:ext uri="{FF2B5EF4-FFF2-40B4-BE49-F238E27FC236}">
                <a16:creationId xmlns:a16="http://schemas.microsoft.com/office/drawing/2014/main" id="{07D5023A-BA6F-B725-CF78-FD889E577EA6}"/>
              </a:ext>
            </a:extLst>
          </p:cNvPr>
          <p:cNvSpPr>
            <a:spLocks noGrp="1"/>
          </p:cNvSpPr>
          <p:nvPr>
            <p:ph idx="1"/>
          </p:nvPr>
        </p:nvSpPr>
        <p:spPr>
          <a:xfrm>
            <a:off x="838200" y="1825625"/>
            <a:ext cx="10515600" cy="4351338"/>
          </a:xfrm>
        </p:spPr>
        <p:txBody>
          <a:bodyPr>
            <a:normAutofit fontScale="92500" lnSpcReduction="10000"/>
          </a:bodyPr>
          <a:lstStyle/>
          <a:p>
            <a:r>
              <a:rPr lang="en-US"/>
              <a:t>Why assembly dependency conflicts occur with modules</a:t>
            </a:r>
          </a:p>
          <a:p>
            <a:pPr lvl="1"/>
            <a:r>
              <a:rPr lang="en-US"/>
              <a:t>And why that’s </a:t>
            </a:r>
            <a:r>
              <a:rPr lang="en-US" i="1"/>
              <a:t>extremely</a:t>
            </a:r>
            <a:r>
              <a:rPr lang="en-US"/>
              <a:t> hard to fix</a:t>
            </a:r>
          </a:p>
          <a:p>
            <a:r>
              <a:rPr lang="en-US"/>
              <a:t>An overview of .NET assembly resolution</a:t>
            </a:r>
          </a:p>
          <a:p>
            <a:r>
              <a:rPr lang="en-US"/>
              <a:t>Options for avoiding these conflicts</a:t>
            </a:r>
          </a:p>
          <a:p>
            <a:r>
              <a:rPr lang="en-US"/>
              <a:t>Overview of the AssemblyLoadContext workaround</a:t>
            </a:r>
          </a:p>
          <a:p>
            <a:r>
              <a:rPr lang="en-US"/>
              <a:t>Overview of a simplified version of this workaround</a:t>
            </a:r>
          </a:p>
          <a:p>
            <a:r>
              <a:rPr lang="en-US"/>
              <a:t>This is “</a:t>
            </a:r>
            <a:r>
              <a:rPr lang="en-US" i="1"/>
              <a:t>the most complicated and opaque topic I know of”</a:t>
            </a:r>
          </a:p>
          <a:p>
            <a:pPr marL="457200" lvl="1" indent="0">
              <a:buNone/>
            </a:pPr>
            <a:r>
              <a:rPr lang="en-US"/>
              <a:t>– Patrick Meinecke, brilliant teammate</a:t>
            </a:r>
          </a:p>
        </p:txBody>
      </p:sp>
    </p:spTree>
    <p:extLst>
      <p:ext uri="{BB962C8B-B14F-4D97-AF65-F5344CB8AC3E}">
        <p14:creationId xmlns:p14="http://schemas.microsoft.com/office/powerpoint/2010/main" val="1101361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C14A8-F359-2943-9557-87A4F1ED332B}"/>
              </a:ext>
            </a:extLst>
          </p:cNvPr>
          <p:cNvSpPr>
            <a:spLocks noGrp="1"/>
          </p:cNvSpPr>
          <p:nvPr>
            <p:ph type="title"/>
          </p:nvPr>
        </p:nvSpPr>
        <p:spPr/>
        <p:txBody>
          <a:bodyPr/>
          <a:lstStyle/>
          <a:p>
            <a:r>
              <a:rPr lang="en-US"/>
              <a:t>Assembly Dependency Conflicts</a:t>
            </a:r>
          </a:p>
        </p:txBody>
      </p:sp>
      <p:sp>
        <p:nvSpPr>
          <p:cNvPr id="3" name="Content Placeholder 2">
            <a:extLst>
              <a:ext uri="{FF2B5EF4-FFF2-40B4-BE49-F238E27FC236}">
                <a16:creationId xmlns:a16="http://schemas.microsoft.com/office/drawing/2014/main" id="{97E8D1BF-12F6-424E-63C1-C3A16F2B981D}"/>
              </a:ext>
            </a:extLst>
          </p:cNvPr>
          <p:cNvSpPr>
            <a:spLocks noGrp="1"/>
          </p:cNvSpPr>
          <p:nvPr>
            <p:ph idx="1"/>
          </p:nvPr>
        </p:nvSpPr>
        <p:spPr/>
        <p:txBody>
          <a:bodyPr>
            <a:normAutofit fontScale="92500"/>
          </a:bodyPr>
          <a:lstStyle/>
          <a:p>
            <a:r>
              <a:rPr lang="en-US"/>
              <a:t>PowerShell module authors (like all programmers) want to re-use code by depending on libraries</a:t>
            </a:r>
          </a:p>
          <a:p>
            <a:r>
              <a:rPr lang="en-US"/>
              <a:t>C# libraries exist as “assemblies” (</a:t>
            </a:r>
            <a:r>
              <a:rPr lang="en-US" sz="2800">
                <a:latin typeface="Monaco" pitchFamily="2" charset="77"/>
              </a:rPr>
              <a:t>.DLL</a:t>
            </a:r>
            <a:r>
              <a:rPr lang="en-US"/>
              <a:t> files)</a:t>
            </a:r>
          </a:p>
          <a:p>
            <a:r>
              <a:rPr lang="en-US"/>
              <a:t>A .NET process (such as PowerShell) has a default context for loading </a:t>
            </a:r>
            <a:r>
              <a:rPr lang="en-US" i="1"/>
              <a:t>unique</a:t>
            </a:r>
            <a:r>
              <a:rPr lang="en-US"/>
              <a:t> assemblies</a:t>
            </a:r>
          </a:p>
          <a:p>
            <a:pPr lvl="1"/>
            <a:r>
              <a:rPr lang="en-US"/>
              <a:t>A context can load </a:t>
            </a:r>
            <a:r>
              <a:rPr lang="en-US" b="1"/>
              <a:t>exactly one</a:t>
            </a:r>
            <a:r>
              <a:rPr lang="en-US"/>
              <a:t> version of an assembly</a:t>
            </a:r>
          </a:p>
          <a:p>
            <a:r>
              <a:rPr lang="en-US"/>
              <a:t>PowerShell is designed as a </a:t>
            </a:r>
            <a:r>
              <a:rPr lang="en-US" i="1"/>
              <a:t>single process model</a:t>
            </a:r>
          </a:p>
          <a:p>
            <a:pPr lvl="1"/>
            <a:r>
              <a:rPr lang="en-US"/>
              <a:t> Every loaded module and its dependencies </a:t>
            </a:r>
            <a:r>
              <a:rPr lang="en-US" i="1"/>
              <a:t>share</a:t>
            </a:r>
            <a:r>
              <a:rPr lang="en-US"/>
              <a:t> that context</a:t>
            </a:r>
          </a:p>
        </p:txBody>
      </p:sp>
    </p:spTree>
    <p:extLst>
      <p:ext uri="{BB962C8B-B14F-4D97-AF65-F5344CB8AC3E}">
        <p14:creationId xmlns:p14="http://schemas.microsoft.com/office/powerpoint/2010/main" val="1408583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5DBA10-3450-A913-8D4A-5B1154A51F49}"/>
              </a:ext>
            </a:extLst>
          </p:cNvPr>
          <p:cNvSpPr>
            <a:spLocks noGrp="1"/>
          </p:cNvSpPr>
          <p:nvPr>
            <p:ph idx="1"/>
          </p:nvPr>
        </p:nvSpPr>
        <p:spPr/>
        <p:txBody>
          <a:bodyPr>
            <a:normAutofit/>
          </a:bodyPr>
          <a:lstStyle/>
          <a:p>
            <a:r>
              <a:rPr lang="en-US"/>
              <a:t>Dependencies often have </a:t>
            </a:r>
            <a:r>
              <a:rPr lang="en-US" i="1"/>
              <a:t>their own</a:t>
            </a:r>
            <a:r>
              <a:rPr lang="en-US"/>
              <a:t> dependencies, all of which get brought along with the module</a:t>
            </a:r>
          </a:p>
          <a:p>
            <a:pPr lvl="1"/>
            <a:r>
              <a:rPr lang="en-US"/>
              <a:t>But they’re loaded </a:t>
            </a:r>
            <a:r>
              <a:rPr lang="en-US" b="1"/>
              <a:t>lazily</a:t>
            </a:r>
            <a:r>
              <a:rPr lang="en-US"/>
              <a:t>, which gets confusing</a:t>
            </a:r>
          </a:p>
          <a:p>
            <a:r>
              <a:rPr lang="en-US" sz="2800" err="1">
                <a:latin typeface="Monaco" pitchFamily="2" charset="77"/>
              </a:rPr>
              <a:t>Newtonsoft.Json</a:t>
            </a:r>
            <a:r>
              <a:rPr lang="en-US"/>
              <a:t> is used by </a:t>
            </a:r>
            <a:r>
              <a:rPr lang="en-US" i="1"/>
              <a:t>~40,400</a:t>
            </a:r>
            <a:r>
              <a:rPr lang="en-US" b="1"/>
              <a:t> </a:t>
            </a:r>
            <a:r>
              <a:rPr lang="en-US"/>
              <a:t>other NuGet packages (published C# libraries)</a:t>
            </a:r>
          </a:p>
          <a:p>
            <a:pPr lvl="1"/>
            <a:r>
              <a:rPr lang="en-US"/>
              <a:t>It has over </a:t>
            </a:r>
            <a:r>
              <a:rPr lang="en-US" b="1"/>
              <a:t>50</a:t>
            </a:r>
            <a:r>
              <a:rPr lang="en-US" b="1" i="1"/>
              <a:t> </a:t>
            </a:r>
            <a:r>
              <a:rPr lang="en-US"/>
              <a:t>published versions since 2011</a:t>
            </a:r>
          </a:p>
          <a:p>
            <a:r>
              <a:rPr lang="en-US"/>
              <a:t>PowerShell</a:t>
            </a:r>
            <a:r>
              <a:rPr lang="en-US" i="1"/>
              <a:t> itself</a:t>
            </a:r>
            <a:r>
              <a:rPr lang="en-US"/>
              <a:t> depends on over 70 packages</a:t>
            </a:r>
          </a:p>
          <a:p>
            <a:pPr lvl="1"/>
            <a:r>
              <a:rPr lang="en-US"/>
              <a:t>VS Code PowerShell Extension has even more</a:t>
            </a:r>
          </a:p>
        </p:txBody>
      </p:sp>
      <p:sp>
        <p:nvSpPr>
          <p:cNvPr id="2" name="Title 1">
            <a:extLst>
              <a:ext uri="{FF2B5EF4-FFF2-40B4-BE49-F238E27FC236}">
                <a16:creationId xmlns:a16="http://schemas.microsoft.com/office/drawing/2014/main" id="{258D8A40-2DDE-4887-22F0-BCF4CD14A873}"/>
              </a:ext>
            </a:extLst>
          </p:cNvPr>
          <p:cNvSpPr>
            <a:spLocks noGrp="1"/>
          </p:cNvSpPr>
          <p:nvPr>
            <p:ph type="title"/>
          </p:nvPr>
        </p:nvSpPr>
        <p:spPr/>
        <p:txBody>
          <a:bodyPr/>
          <a:lstStyle/>
          <a:p>
            <a:r>
              <a:rPr lang="en-US"/>
              <a:t>“Dependency Hell”</a:t>
            </a:r>
          </a:p>
        </p:txBody>
      </p:sp>
    </p:spTree>
    <p:extLst>
      <p:ext uri="{BB962C8B-B14F-4D97-AF65-F5344CB8AC3E}">
        <p14:creationId xmlns:p14="http://schemas.microsoft.com/office/powerpoint/2010/main" val="24968817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74C4A-686E-ACF8-790D-6B94D09A5A69}"/>
              </a:ext>
            </a:extLst>
          </p:cNvPr>
          <p:cNvSpPr>
            <a:spLocks noGrp="1"/>
          </p:cNvSpPr>
          <p:nvPr>
            <p:ph type="title"/>
          </p:nvPr>
        </p:nvSpPr>
        <p:spPr/>
        <p:txBody>
          <a:bodyPr/>
          <a:lstStyle/>
          <a:p>
            <a:r>
              <a:rPr lang="en-US"/>
              <a:t>.NET Assembly Resolution</a:t>
            </a:r>
          </a:p>
        </p:txBody>
      </p:sp>
      <p:sp>
        <p:nvSpPr>
          <p:cNvPr id="3" name="Content Placeholder 2">
            <a:extLst>
              <a:ext uri="{FF2B5EF4-FFF2-40B4-BE49-F238E27FC236}">
                <a16:creationId xmlns:a16="http://schemas.microsoft.com/office/drawing/2014/main" id="{C26002FB-153A-EF46-8597-82F66274E6A9}"/>
              </a:ext>
            </a:extLst>
          </p:cNvPr>
          <p:cNvSpPr>
            <a:spLocks noGrp="1"/>
          </p:cNvSpPr>
          <p:nvPr>
            <p:ph idx="1"/>
          </p:nvPr>
        </p:nvSpPr>
        <p:spPr/>
        <p:txBody>
          <a:bodyPr>
            <a:normAutofit lnSpcReduction="10000"/>
          </a:bodyPr>
          <a:lstStyle/>
          <a:p>
            <a:r>
              <a:rPr lang="en-US"/>
              <a:t>.NET “Core” (PowerShell 7) has:</a:t>
            </a:r>
          </a:p>
          <a:p>
            <a:pPr lvl="1"/>
            <a:r>
              <a:rPr lang="en-US" sz="2400">
                <a:latin typeface="Monaco" pitchFamily="2" charset="77"/>
              </a:rPr>
              <a:t>System.Runtime.Loader.</a:t>
            </a:r>
            <a:r>
              <a:rPr lang="en-US" sz="2400" b="1">
                <a:latin typeface="Monaco" pitchFamily="2" charset="77"/>
              </a:rPr>
              <a:t>AssemblyLoadContext</a:t>
            </a:r>
          </a:p>
          <a:p>
            <a:pPr lvl="1"/>
            <a:r>
              <a:rPr lang="en-US"/>
              <a:t>It’s a new class that allows developers to create more than one context into which unique assemblies are loaded</a:t>
            </a:r>
          </a:p>
          <a:p>
            <a:r>
              <a:rPr lang="en-US"/>
              <a:t>.NET Framework (PowerShell 5.1) </a:t>
            </a:r>
            <a:r>
              <a:rPr lang="en-US" i="1"/>
              <a:t>does not</a:t>
            </a:r>
            <a:r>
              <a:rPr lang="en-US"/>
              <a:t>, it has:</a:t>
            </a:r>
          </a:p>
          <a:p>
            <a:pPr lvl="1"/>
            <a:r>
              <a:rPr lang="en-US"/>
              <a:t>The “Global Assembly Cache”  (GAC): a machine-wide cache to which assemblies are frequently installed</a:t>
            </a:r>
          </a:p>
          <a:p>
            <a:pPr lvl="1"/>
            <a:r>
              <a:rPr lang="en-US"/>
              <a:t>Application Domains, like in-process assembly sandboxes, but require serialization (and were deprecated)</a:t>
            </a:r>
          </a:p>
        </p:txBody>
      </p:sp>
    </p:spTree>
    <p:extLst>
      <p:ext uri="{BB962C8B-B14F-4D97-AF65-F5344CB8AC3E}">
        <p14:creationId xmlns:p14="http://schemas.microsoft.com/office/powerpoint/2010/main" val="3905834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00B30-0029-6E17-B743-4D2ED64A3F43}"/>
              </a:ext>
            </a:extLst>
          </p:cNvPr>
          <p:cNvSpPr>
            <a:spLocks noGrp="1"/>
          </p:cNvSpPr>
          <p:nvPr>
            <p:ph type="title"/>
          </p:nvPr>
        </p:nvSpPr>
        <p:spPr/>
        <p:txBody>
          <a:bodyPr/>
          <a:lstStyle/>
          <a:p>
            <a:r>
              <a:rPr lang="en-US"/>
              <a:t>.NET Framework</a:t>
            </a:r>
          </a:p>
        </p:txBody>
      </p:sp>
      <p:sp>
        <p:nvSpPr>
          <p:cNvPr id="3" name="Content Placeholder 2">
            <a:extLst>
              <a:ext uri="{FF2B5EF4-FFF2-40B4-BE49-F238E27FC236}">
                <a16:creationId xmlns:a16="http://schemas.microsoft.com/office/drawing/2014/main" id="{E0EA0B08-39D8-CFC4-47EF-8FEBAE08033C}"/>
              </a:ext>
            </a:extLst>
          </p:cNvPr>
          <p:cNvSpPr>
            <a:spLocks noGrp="1"/>
          </p:cNvSpPr>
          <p:nvPr>
            <p:ph idx="1"/>
          </p:nvPr>
        </p:nvSpPr>
        <p:spPr/>
        <p:txBody>
          <a:bodyPr>
            <a:normAutofit/>
          </a:bodyPr>
          <a:lstStyle/>
          <a:p>
            <a:r>
              <a:rPr lang="en-US"/>
              <a:t>PowerShell 5.1 (the last “Windows PowerShell”) is built on .NET Framework</a:t>
            </a:r>
          </a:p>
          <a:p>
            <a:r>
              <a:rPr lang="en-US"/>
              <a:t>With an </a:t>
            </a:r>
            <a:r>
              <a:rPr lang="en-US" sz="2800">
                <a:latin typeface="Monaco" pitchFamily="2" charset="77"/>
              </a:rPr>
              <a:t>AssemblyResolve</a:t>
            </a:r>
            <a:r>
              <a:rPr lang="en-US"/>
              <a:t> handler, you can load whatever version of an assembly you need, but…</a:t>
            </a:r>
          </a:p>
          <a:p>
            <a:pPr lvl="1"/>
            <a:r>
              <a:rPr lang="en-US"/>
              <a:t>The GAC is searched first, and so skips resolve handlers</a:t>
            </a:r>
          </a:p>
          <a:p>
            <a:pPr lvl="1"/>
            <a:r>
              <a:rPr lang="en-US"/>
              <a:t>It’s highly likely that an assembly will come from the GAC</a:t>
            </a:r>
          </a:p>
          <a:p>
            <a:pPr lvl="1"/>
            <a:r>
              <a:rPr lang="en-US"/>
              <a:t>So, this is mostly useless!</a:t>
            </a:r>
          </a:p>
          <a:p>
            <a:r>
              <a:rPr lang="en-US"/>
              <a:t>General answer is “sorry, we can’t fix it.”</a:t>
            </a:r>
          </a:p>
        </p:txBody>
      </p:sp>
    </p:spTree>
    <p:extLst>
      <p:ext uri="{BB962C8B-B14F-4D97-AF65-F5344CB8AC3E}">
        <p14:creationId xmlns:p14="http://schemas.microsoft.com/office/powerpoint/2010/main" val="33526501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B7403-EA64-A1A4-73CA-609B5A64D55B}"/>
              </a:ext>
            </a:extLst>
          </p:cNvPr>
          <p:cNvSpPr>
            <a:spLocks noGrp="1"/>
          </p:cNvSpPr>
          <p:nvPr>
            <p:ph type="title"/>
          </p:nvPr>
        </p:nvSpPr>
        <p:spPr/>
        <p:txBody>
          <a:bodyPr/>
          <a:lstStyle/>
          <a:p>
            <a:r>
              <a:rPr lang="en-US"/>
              <a:t>.NET (formerly known as Core)</a:t>
            </a:r>
          </a:p>
        </p:txBody>
      </p:sp>
      <p:sp>
        <p:nvSpPr>
          <p:cNvPr id="3" name="Content Placeholder 2">
            <a:extLst>
              <a:ext uri="{FF2B5EF4-FFF2-40B4-BE49-F238E27FC236}">
                <a16:creationId xmlns:a16="http://schemas.microsoft.com/office/drawing/2014/main" id="{253B8D03-8F4E-EE43-1F33-B50697B9C671}"/>
              </a:ext>
            </a:extLst>
          </p:cNvPr>
          <p:cNvSpPr>
            <a:spLocks noGrp="1"/>
          </p:cNvSpPr>
          <p:nvPr>
            <p:ph idx="1"/>
          </p:nvPr>
        </p:nvSpPr>
        <p:spPr/>
        <p:txBody>
          <a:bodyPr>
            <a:normAutofit/>
          </a:bodyPr>
          <a:lstStyle/>
          <a:p>
            <a:r>
              <a:rPr lang="en-US"/>
              <a:t>“A single </a:t>
            </a:r>
            <a:r>
              <a:rPr lang="en-US" sz="2800">
                <a:latin typeface="Monaco" pitchFamily="2" charset="77"/>
              </a:rPr>
              <a:t>AssemblyLoadContext</a:t>
            </a:r>
            <a:r>
              <a:rPr lang="en-US"/>
              <a:t> (ALC) instance is limited to loading exactly one version of an Assembly per simple assembly name.”</a:t>
            </a:r>
          </a:p>
          <a:p>
            <a:r>
              <a:rPr lang="en-US"/>
              <a:t>Remember that PowerShell is a single process and so has one default context</a:t>
            </a:r>
          </a:p>
          <a:p>
            <a:pPr lvl="1"/>
            <a:r>
              <a:rPr lang="en-US"/>
              <a:t>By default</a:t>
            </a:r>
            <a:r>
              <a:rPr lang="en-US" i="1"/>
              <a:t>,</a:t>
            </a:r>
            <a:r>
              <a:rPr lang="en-US"/>
              <a:t> the same issue occurs if more than one version of the same assembly is required!</a:t>
            </a:r>
          </a:p>
          <a:p>
            <a:r>
              <a:rPr lang="en-US"/>
              <a:t>Nothing is automatically fixed!</a:t>
            </a:r>
          </a:p>
        </p:txBody>
      </p:sp>
    </p:spTree>
    <p:extLst>
      <p:ext uri="{BB962C8B-B14F-4D97-AF65-F5344CB8AC3E}">
        <p14:creationId xmlns:p14="http://schemas.microsoft.com/office/powerpoint/2010/main" val="1069615005"/>
      </p:ext>
    </p:extLst>
  </p:cSld>
  <p:clrMapOvr>
    <a:masterClrMapping/>
  </p:clrMapOvr>
</p:sld>
</file>

<file path=ppt/theme/theme1.xml><?xml version="1.0" encoding="utf-8"?>
<a:theme xmlns:a="http://schemas.openxmlformats.org/drawingml/2006/main" name="Tit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peaker's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tent">
  <a:themeElements>
    <a:clrScheme name="PSConfEU">
      <a:dk1>
        <a:sysClr val="windowText" lastClr="000000"/>
      </a:dk1>
      <a:lt1>
        <a:sysClr val="window" lastClr="FFFFFF"/>
      </a:lt1>
      <a:dk2>
        <a:srgbClr val="44546A"/>
      </a:dk2>
      <a:lt2>
        <a:srgbClr val="E7E6E6"/>
      </a:lt2>
      <a:accent1>
        <a:srgbClr val="326198"/>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PSConfEU202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77a6bfb6-2998-4a23-879f-63f0920c2601" xsi:nil="true"/>
    <TaxCatchAll xmlns="4563f563-c449-4e77-a40e-5b9e0aaf3585" xsi:nil="true"/>
    <lcf76f155ced4ddcb4097134ff3c332f xmlns="77a6bfb6-2998-4a23-879f-63f0920c2601">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B266CC47A120344A094BC86D4ACDFC1" ma:contentTypeVersion="11" ma:contentTypeDescription="Create a new document." ma:contentTypeScope="" ma:versionID="cec493aae4b0275fd2d698437149b085">
  <xsd:schema xmlns:xsd="http://www.w3.org/2001/XMLSchema" xmlns:xs="http://www.w3.org/2001/XMLSchema" xmlns:p="http://schemas.microsoft.com/office/2006/metadata/properties" xmlns:ns2="77a6bfb6-2998-4a23-879f-63f0920c2601" xmlns:ns3="4563f563-c449-4e77-a40e-5b9e0aaf3585" targetNamespace="http://schemas.microsoft.com/office/2006/metadata/properties" ma:root="true" ma:fieldsID="e85aa437b142273721448b3bdb8073a7" ns2:_="" ns3:_="">
    <xsd:import namespace="77a6bfb6-2998-4a23-879f-63f0920c2601"/>
    <xsd:import namespace="4563f563-c449-4e77-a40e-5b9e0aaf3585"/>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7a6bfb6-2998-4a23-879f-63f0920c260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bd613703-4b30-4a23-b3bf-9e58a81c4af7"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563f563-c449-4e77-a40e-5b9e0aaf3585"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c94474b4-446b-4b14-baf8-c716583258e9}" ma:internalName="TaxCatchAll" ma:showField="CatchAllData" ma:web="4563f563-c449-4e77-a40e-5b9e0aaf358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9F2385-5F5D-40A9-91E4-EC41CD22028D}">
  <ds:schemaRefs>
    <ds:schemaRef ds:uri="http://schemas.microsoft.com/sharepoint/v3/contenttype/forms"/>
  </ds:schemaRefs>
</ds:datastoreItem>
</file>

<file path=customXml/itemProps2.xml><?xml version="1.0" encoding="utf-8"?>
<ds:datastoreItem xmlns:ds="http://schemas.openxmlformats.org/officeDocument/2006/customXml" ds:itemID="{D6E60845-C3D9-4D03-A1AD-12FE491785E0}">
  <ds:schemaRefs>
    <ds:schemaRef ds:uri="4563f563-c449-4e77-a40e-5b9e0aaf3585"/>
    <ds:schemaRef ds:uri="77a6bfb6-2998-4a23-879f-63f0920c260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968DB50A-8077-450D-89F9-269DB09E6FD0}">
  <ds:schemaRefs>
    <ds:schemaRef ds:uri="4563f563-c449-4e77-a40e-5b9e0aaf3585"/>
    <ds:schemaRef ds:uri="77a6bfb6-2998-4a23-879f-63f0920c260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18</Slides>
  <Notes>11</Notes>
  <HiddenSlides>0</HiddenSlides>
  <ScaleCrop>false</ScaleCrop>
  <HeadingPairs>
    <vt:vector size="4" baseType="variant">
      <vt:variant>
        <vt:lpstr>Theme</vt:lpstr>
      </vt:variant>
      <vt:variant>
        <vt:i4>3</vt:i4>
      </vt:variant>
      <vt:variant>
        <vt:lpstr>Slide Titles</vt:lpstr>
      </vt:variant>
      <vt:variant>
        <vt:i4>18</vt:i4>
      </vt:variant>
    </vt:vector>
  </HeadingPairs>
  <TitlesOfParts>
    <vt:vector size="21" baseType="lpstr">
      <vt:lpstr>Title</vt:lpstr>
      <vt:lpstr>Speaker's slide</vt:lpstr>
      <vt:lpstr>Content</vt:lpstr>
      <vt:lpstr>PowerPoint Presentation</vt:lpstr>
      <vt:lpstr>PowerPoint Presentation</vt:lpstr>
      <vt:lpstr>PowerPoint Presentation</vt:lpstr>
      <vt:lpstr>This session will cover:</vt:lpstr>
      <vt:lpstr>Assembly Dependency Conflicts</vt:lpstr>
      <vt:lpstr>“Dependency Hell”</vt:lpstr>
      <vt:lpstr>.NET Assembly Resolution</vt:lpstr>
      <vt:lpstr>.NET Framework</vt:lpstr>
      <vt:lpstr>.NET (formerly known as Core)</vt:lpstr>
      <vt:lpstr>Options for Avoiding Conflicts</vt:lpstr>
      <vt:lpstr>AssemblyLoadContext</vt:lpstr>
      <vt:lpstr>It’s Hard!</vt:lpstr>
      <vt:lpstr>It’s Not Perfect!</vt:lpstr>
      <vt:lpstr>Overview of the Workaround</vt:lpstr>
      <vt:lpstr>Another Option</vt:lpstr>
      <vt:lpstr>References</vt:lpstr>
      <vt:lpstr>Demo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Geoffroy Dubreuil</dc:creator>
  <cp:revision>1</cp:revision>
  <dcterms:created xsi:type="dcterms:W3CDTF">2022-05-02T14:38:43Z</dcterms:created>
  <dcterms:modified xsi:type="dcterms:W3CDTF">2023-06-21T13:22:11Z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0x010100BB266CC47A120344A094BC86D4ACDFC1</vt:lpwstr>
  </property>
  <property fmtid="{D5CDD505-2E9C-101B-9397-08002B2CF9AE}" pid="4" name="ComplianceAssetId">
    <vt:lpwstr/>
  </property>
  <property fmtid="{D5CDD505-2E9C-101B-9397-08002B2CF9AE}" pid="5" name="_ExtendedDescription">
    <vt:lpwstr/>
  </property>
  <property fmtid="{D5CDD505-2E9C-101B-9397-08002B2CF9AE}" pid="6" name="TriggerFlowInfo">
    <vt:lpwstr/>
  </property>
</Properties>
</file>

<file path=docProps/thumbnail.jpeg>
</file>